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7" roundtripDataSignature="AMtx7miQ+1ALk8TdsQ9rSckZMdsXi76f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8B689A-D122-4BED-B824-72223E290D58}">
  <a:tblStyle styleId="{AB8B689A-D122-4BED-B824-72223E290D5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97A3180D-EFE3-4077-B2F7-DDD0E7515586}"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Good morning, everyone. My name is [Your Name], and today I will present the final project for DS101, an analysis of a cafe sales dataset. The goal of this analysis is to identify key trends and provide actionable recommendations to boost business growth.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812e0532be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3812e0532be_1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Our data cleaning process was a multi-step workflow. First, we replaced textual error values with NaN. Then, we corrected data types. A key decision was to drop rows with missing transaction dates, as all transactions were from 2023. The most complex step was the iterative filling of missing values for Quantity, Price, and Total Spent, as well as using the fixed price-item relationship to fill in other missing values.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812e0532be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3812e0532be_1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Our data cleaning process was a multi-step workflow. First, we replaced textual error values with NaN. Then, we corrected data types. A key decision was to drop rows with missing transaction dates, as all transactions were from 2023. The most complex step was the iterative filling of missing values for Quantity, Price, and Total Spent, as well as using the fixed price-item relationship to fill in other missing values.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812e0532be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3812e0532be_1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Our data cleaning process was a multi-step workflow. First, we replaced textual error values with NaN. Then, we corrected data types. A key decision was to drop rows with missing transaction dates, as all transactions were from 2023. The most complex step was the iterative filling of missing values for Quantity, Price, and Total Spent, as well as using the fixed price-item relationship to fill in other missing values.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812e0532be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3812e0532be_1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As you can see from this table, our cleaning efforts significantly improved the data quality. The most dramatic improvements were in the 'Transaction Date', 'Quantity', and 'Price Per Unit' columns, with their non-null ratios reaching near 100%.</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As you can see from this table, our cleaning efforts significantly improved the data quality. The most dramatic improvements were in the 'Transaction Date', 'Quantity', and 'Price Per Unit' columns, with their non-null ratios reaching near 100%.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813305b5f1_2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3813305b5f1_2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Our data cleaning process was a multi-step workflow. First, we replaced textual error values with NaN. Then, we corrected data types. A key decision was to drop rows with missing transaction dates, as all transactions were from 2023. The most complex step was the iterative filling of missing values for Quantity, Price, and Total Spent, as well as using the fixed price-item relationship to fill in other missing values.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813305b5f1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3813305b5f1_2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As you can see from this table, our cleaning efforts significantly improved the data quality. The most dramatic improvements were in the 'Transaction Date', 'Quantity', and 'Price Per Unit' columns, with their non-null ratios reaching near 100%.</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Now that the data is clean, let's move on the…</a:t>
            </a:r>
            <a:br>
              <a:rPr lang="en-CA"/>
            </a:br>
            <a:r>
              <a:rPr lang="en-CA"/>
              <a:t>In my part, I’ll tell you about analysis and strategy, focusing each Items.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From our sales data, we identified the top-performing items.</a:t>
            </a:r>
            <a:br>
              <a:rPr lang="en-CA"/>
            </a:br>
            <a:r>
              <a:rPr lang="en-CA"/>
              <a:t>Salad is clearly  the top in total revenue (over 18,000) </a:t>
            </a:r>
            <a:br>
              <a:rPr lang="en-CA"/>
            </a:br>
            <a:r>
              <a:rPr lang="en-CA"/>
              <a:t>Interestingly, In sales volume, coffee is the top (with over 3,700 units sold)</a:t>
            </a:r>
            <a:br>
              <a:rPr lang="en-CA"/>
            </a:br>
            <a:r>
              <a:rPr lang="en-CA"/>
              <a:t>Meanwhile, Sandwiches and Smoothies are strong, consistent performers throughout the year.</a:t>
            </a:r>
            <a:br>
              <a:rPr lang="en-CA"/>
            </a:br>
            <a:endParaRPr/>
          </a:p>
          <a:p>
            <a:pPr indent="0" lvl="0" marL="0" rtl="0" algn="l">
              <a:spcBef>
                <a:spcPts val="0"/>
              </a:spcBef>
              <a:spcAft>
                <a:spcPts val="0"/>
              </a:spcAft>
              <a:buClr>
                <a:schemeClr val="dk1"/>
              </a:buClr>
              <a:buSzPts val="1100"/>
              <a:buFont typeface="Arial"/>
              <a:buNone/>
            </a:pPr>
            <a:r>
              <a:rPr lang="en-CA"/>
              <a:t>We can see a health-conscious trend, by the demand for salads.</a:t>
            </a:r>
            <a:endParaRPr/>
          </a:p>
          <a:p>
            <a:pPr indent="0" lvl="0" marL="0" rtl="0" algn="l">
              <a:lnSpc>
                <a:spcPct val="100000"/>
              </a:lnSpc>
              <a:spcBef>
                <a:spcPts val="0"/>
              </a:spcBef>
              <a:spcAft>
                <a:spcPts val="0"/>
              </a:spcAft>
              <a:buSzPts val="1100"/>
              <a:buNone/>
            </a:pPr>
            <a:r>
              <a:rPr lang="en-CA"/>
              <a:t>Beverages bring customers in daily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A deeper look at the item categories reveals a key insight. </a:t>
            </a:r>
            <a:br>
              <a:rPr lang="en-CA"/>
            </a:br>
            <a:r>
              <a:rPr lang="en-CA"/>
              <a:t>Food items generate more revenue overall, accounting for 52.5% of total sales. </a:t>
            </a:r>
            <a:br>
              <a:rPr lang="en-CA"/>
            </a:br>
            <a:r>
              <a:rPr lang="en-CA"/>
              <a:t>However, beverages sell in nearly equal quantity to food</a:t>
            </a:r>
            <a:br>
              <a:rPr lang="en-CA"/>
            </a:br>
            <a:endParaRPr/>
          </a:p>
          <a:p>
            <a:pPr indent="0" lvl="0" marL="0" rtl="0" algn="l">
              <a:lnSpc>
                <a:spcPct val="100000"/>
              </a:lnSpc>
              <a:spcBef>
                <a:spcPts val="0"/>
              </a:spcBef>
              <a:spcAft>
                <a:spcPts val="0"/>
              </a:spcAft>
              <a:buSzPts val="1100"/>
              <a:buNone/>
            </a:pPr>
            <a:r>
              <a:rPr lang="en-CA"/>
              <a:t>Beverages bring customers in daily( coffee is the top quantity as we saw in a previous slide)</a:t>
            </a:r>
            <a:br>
              <a:rPr lang="en-CA"/>
            </a:b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Our presentation today will cover five main areas: First, the project objectives and data overview. Second, the detailed data cleaning process. Third, the key findings from our analysis of the sales data. Fourth, some strategic suggestions based on those findings. And finally, a summary of our conclusions.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Our analysis of monthly sales revealed some clear seasonal patterns. </a:t>
            </a:r>
            <a:endParaRPr/>
          </a:p>
          <a:p>
            <a:pPr indent="0" lvl="0" marL="0" rtl="0" algn="l">
              <a:lnSpc>
                <a:spcPct val="100000"/>
              </a:lnSpc>
              <a:spcBef>
                <a:spcPts val="0"/>
              </a:spcBef>
              <a:spcAft>
                <a:spcPts val="0"/>
              </a:spcAft>
              <a:buSzPts val="1100"/>
              <a:buNone/>
            </a:pPr>
            <a:r>
              <a:rPr lang="en-CA"/>
              <a:t>For example, salad sales surge during the summer, </a:t>
            </a:r>
            <a:br>
              <a:rPr lang="en-CA"/>
            </a:br>
            <a:r>
              <a:rPr lang="en-CA">
                <a:solidFill>
                  <a:schemeClr val="dk1"/>
                </a:solidFill>
              </a:rPr>
              <a:t>We also observed a peak in cake sales in October, </a:t>
            </a:r>
            <a:br>
              <a:rPr lang="en-CA">
                <a:solidFill>
                  <a:schemeClr val="dk1"/>
                </a:solidFill>
              </a:rPr>
            </a:br>
            <a:r>
              <a:rPr lang="en-CA">
                <a:solidFill>
                  <a:schemeClr val="dk1"/>
                </a:solidFill>
              </a:rPr>
              <a:t>Tea sales, as expected, increase slightly in colder months.</a:t>
            </a:r>
            <a:endParaRPr>
              <a:solidFill>
                <a:schemeClr val="dk1"/>
              </a:solidFill>
            </a:endParaRPr>
          </a:p>
          <a:p>
            <a:pPr indent="0" lvl="0" marL="0" rtl="0" algn="l">
              <a:lnSpc>
                <a:spcPct val="100000"/>
              </a:lnSpc>
              <a:spcBef>
                <a:spcPts val="0"/>
              </a:spcBef>
              <a:spcAft>
                <a:spcPts val="0"/>
              </a:spcAft>
              <a:buSzPts val="1100"/>
              <a:buNone/>
            </a:pPr>
            <a:br>
              <a:rPr lang="en-CA"/>
            </a:br>
            <a:r>
              <a:rPr lang="en-CA">
                <a:solidFill>
                  <a:schemeClr val="dk1"/>
                </a:solidFill>
              </a:rPr>
              <a:t>reflecting weather-driven demand. </a:t>
            </a:r>
            <a:br>
              <a:rPr lang="en-CA"/>
            </a:br>
            <a:r>
              <a:rPr lang="en-CA"/>
              <a:t>Cakes likely tied to holidays like Halloween. </a:t>
            </a:r>
            <a:br>
              <a:rPr lang="en-CA"/>
            </a:br>
            <a:r>
              <a:rPr lang="en-CA"/>
              <a:t>Juice,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Sandwiches and smoothies are already consistent performers, so we should focus on reinforcing them. </a:t>
            </a:r>
            <a:br>
              <a:rPr lang="en-CA"/>
            </a:br>
            <a:br>
              <a:rPr lang="en-CA"/>
            </a:br>
            <a:r>
              <a:rPr lang="en-CA"/>
              <a:t>We can introduce combo sets to increase the average order value and</a:t>
            </a:r>
            <a:br>
              <a:rPr lang="en-CA"/>
            </a:br>
            <a:r>
              <a:rPr lang="en-CA"/>
              <a:t>To </a:t>
            </a:r>
            <a:r>
              <a:rPr lang="en-CA"/>
              <a:t>Promote set menus, like coffee with sandwiches, or upselling deals with smoothies.</a:t>
            </a:r>
            <a:r>
              <a:rPr lang="en-CA"/>
              <a:t> </a:t>
            </a:r>
            <a:br>
              <a:rPr lang="en-CA"/>
            </a:br>
            <a:r>
              <a:rPr lang="en-CA"/>
              <a:t>position these items as healthy choices for everyday customers.</a:t>
            </a:r>
            <a:br>
              <a:rPr lang="en-CA"/>
            </a:br>
            <a:r>
              <a:rPr lang="en-CA"/>
              <a:t>Position sandwiches and smoothies as “everyday healthy choices.”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The data suggests strong demand during breakfast and lunch hours.</a:t>
            </a:r>
            <a:br>
              <a:rPr lang="en-CA"/>
            </a:br>
            <a:r>
              <a:rPr lang="en-CA"/>
              <a:t> To capture this, we recommend strengthening the meal menu.</a:t>
            </a:r>
            <a:br>
              <a:rPr lang="en-CA"/>
            </a:br>
            <a:r>
              <a:rPr lang="en-CA"/>
              <a:t> This includes adding more variety to core items, introducing seasonal options like winter soups, and offering customizable add-ons to cater to health-conscious customers.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By capitalizing on trends, </a:t>
            </a:r>
            <a:endParaRPr/>
          </a:p>
          <a:p>
            <a:pPr indent="0" lvl="0" marL="0" rtl="0" algn="l">
              <a:lnSpc>
                <a:spcPct val="100000"/>
              </a:lnSpc>
              <a:spcBef>
                <a:spcPts val="0"/>
              </a:spcBef>
              <a:spcAft>
                <a:spcPts val="0"/>
              </a:spcAft>
              <a:buSzPts val="1100"/>
              <a:buNone/>
            </a:pPr>
            <a:r>
              <a:rPr lang="en-CA"/>
              <a:t>we suggest making use of seasonal patterns.</a:t>
            </a:r>
            <a:endParaRPr/>
          </a:p>
          <a:p>
            <a:pPr indent="0" lvl="0" marL="0" rtl="0" algn="l">
              <a:lnSpc>
                <a:spcPct val="100000"/>
              </a:lnSpc>
              <a:spcBef>
                <a:spcPts val="0"/>
              </a:spcBef>
              <a:spcAft>
                <a:spcPts val="0"/>
              </a:spcAft>
              <a:buSzPts val="1100"/>
              <a:buNone/>
            </a:pPr>
            <a:r>
              <a:rPr lang="en-CA"/>
              <a:t> This includes introducing holiday-themed products.</a:t>
            </a:r>
            <a:br>
              <a:rPr lang="en-CA"/>
            </a:br>
            <a:br>
              <a:rPr lang="en-CA"/>
            </a:br>
            <a:r>
              <a:rPr lang="en-CA"/>
              <a:t>Launch seasonal promotions tied to holidays and weather.</a:t>
            </a:r>
            <a:endParaRPr/>
          </a:p>
          <a:p>
            <a:pPr indent="0" lvl="0" marL="0" rtl="0" algn="l">
              <a:lnSpc>
                <a:spcPct val="100000"/>
              </a:lnSpc>
              <a:spcBef>
                <a:spcPts val="0"/>
              </a:spcBef>
              <a:spcAft>
                <a:spcPts val="0"/>
              </a:spcAft>
              <a:buSzPts val="1100"/>
              <a:buNone/>
            </a:pPr>
            <a:r>
              <a:rPr lang="en-CA"/>
              <a:t>Introduce limited-time drinks and reintroduce proven favorites annually (e.g., pumpkin spice, seasonal fruit).</a:t>
            </a:r>
            <a:endParaRPr/>
          </a:p>
          <a:p>
            <a:pPr indent="0" lvl="0" marL="0" rtl="0" algn="l">
              <a:lnSpc>
                <a:spcPct val="100000"/>
              </a:lnSpc>
              <a:spcBef>
                <a:spcPts val="0"/>
              </a:spcBef>
              <a:spcAft>
                <a:spcPts val="0"/>
              </a:spcAft>
              <a:buSzPts val="1100"/>
              <a:buNone/>
            </a:pPr>
            <a:r>
              <a:rPr lang="en-CA"/>
              <a:t>Use these limited-time items to attract customers and build loyalty.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813dd2f1e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813dd2f1e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813dd2f1e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813dd2f1e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813dd2f1eb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813dd2f1eb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813dd2f1e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813dd2f1e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To conclude, let's summarize the main takeaways and our final recommendations.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In conclusion, our analysis confirmed that salads, sandwiches, and smoothies are the cafe's main revenue drivers, while coffee serves as a high-volume, daily-use item. The data also showed clear seasonal trends, presenting a great opportunity for targeted menu design and promotions.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Let's start with the objectives of this project and a brief overview of the dataset we used.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813305b5f1_2_93: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The primary objective of this study was to analyze a cafe sales dataset. We aimed to understand customer buying patterns and market trends by identifying sales distribution and seasonal patterns. Ultimately, our goal was to provide data-driven recommendations that could support business growth and marketing strategies.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The dataset contains 10,000 synthetic sales transactions from the year 2023. Each row details a single transaction, including information like the item purchased, quantity, price, and payment method.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812e0532be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3812e0532be_1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The dataset contains 10,000 synthetic sales transactions from the year 2023. Each row details a single transaction, including information like the item purchased, quantity, price, and payment method.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Next, I'll walk you through the process of exploring and cleaning the raw data, which was crucial before any meaningful analysis could begin.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Upon initial inspection, we found that all columns were incorrectly formatted as 'object' types. More importantly, there were many missing and error values, especially in the 'Location' and 'Payment Method' columns, as shown in the chart on the right.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Our data cleaning process was a multi-step workflow. First, we replaced textual error values with NaN. Then, we corrected data types. A key decision was to drop rows with missing transaction dates, as all transactions were from 2023. The most complex step was the iterative filling of missing values for Quantity, Price, and Total Spent, as well as using the fixed price-item relationship to fill in other missing values.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3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3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3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3_1_TITLEANDBULLETS_E">
  <p:cSld name="CUSTOM_1_2_1_1">
    <p:spTree>
      <p:nvGrpSpPr>
        <p:cNvPr id="50" name="Shape 50"/>
        <p:cNvGrpSpPr/>
        <p:nvPr/>
      </p:nvGrpSpPr>
      <p:grpSpPr>
        <a:xfrm>
          <a:off x="0" y="0"/>
          <a:ext cx="0" cy="0"/>
          <a:chOff x="0" y="0"/>
          <a:chExt cx="0" cy="0"/>
        </a:xfrm>
      </p:grpSpPr>
      <p:sp>
        <p:nvSpPr>
          <p:cNvPr id="51" name="Google Shape;51;g3812e0532be_1_226"/>
          <p:cNvSpPr txBox="1"/>
          <p:nvPr>
            <p:ph type="title"/>
          </p:nvPr>
        </p:nvSpPr>
        <p:spPr>
          <a:xfrm>
            <a:off x="5462125" y="472800"/>
            <a:ext cx="3317100" cy="1237500"/>
          </a:xfrm>
          <a:prstGeom prst="rect">
            <a:avLst/>
          </a:prstGeom>
        </p:spPr>
        <p:txBody>
          <a:bodyPr anchorCtr="0" anchor="t" bIns="0" lIns="0" spcFirstLastPara="1" rIns="0" wrap="square" tIns="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g3812e0532be_1_226"/>
          <p:cNvSpPr txBox="1"/>
          <p:nvPr>
            <p:ph idx="1" type="body"/>
          </p:nvPr>
        </p:nvSpPr>
        <p:spPr>
          <a:xfrm>
            <a:off x="5462125" y="1863625"/>
            <a:ext cx="3317100" cy="694800"/>
          </a:xfrm>
          <a:prstGeom prst="rect">
            <a:avLst/>
          </a:prstGeom>
          <a:ln>
            <a:noFill/>
          </a:ln>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3" name="Google Shape;53;g3812e0532be_1_226"/>
          <p:cNvSpPr txBox="1"/>
          <p:nvPr>
            <p:ph idx="2" type="body"/>
          </p:nvPr>
        </p:nvSpPr>
        <p:spPr>
          <a:xfrm>
            <a:off x="5462125" y="2915191"/>
            <a:ext cx="3317100" cy="694800"/>
          </a:xfrm>
          <a:prstGeom prst="rect">
            <a:avLst/>
          </a:prstGeom>
          <a:ln>
            <a:noFill/>
          </a:ln>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4" name="Google Shape;54;g3812e0532be_1_226"/>
          <p:cNvSpPr txBox="1"/>
          <p:nvPr>
            <p:ph idx="3" type="body"/>
          </p:nvPr>
        </p:nvSpPr>
        <p:spPr>
          <a:xfrm>
            <a:off x="5462125" y="3975900"/>
            <a:ext cx="3317100" cy="694800"/>
          </a:xfrm>
          <a:prstGeom prst="rect">
            <a:avLst/>
          </a:prstGeom>
          <a:ln>
            <a:noFill/>
          </a:ln>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5" name="Google Shape;55;g3812e0532be_1_226"/>
          <p:cNvSpPr/>
          <p:nvPr>
            <p:ph idx="4" type="pic"/>
          </p:nvPr>
        </p:nvSpPr>
        <p:spPr>
          <a:xfrm>
            <a:off x="0" y="0"/>
            <a:ext cx="5148000" cy="51435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TITLEANDBULLETS_H">
  <p:cSld name="TITLE_AND_BODY_2_1_1_1_1_1_1_1_1_1_1">
    <p:spTree>
      <p:nvGrpSpPr>
        <p:cNvPr id="56" name="Shape 56"/>
        <p:cNvGrpSpPr/>
        <p:nvPr/>
      </p:nvGrpSpPr>
      <p:grpSpPr>
        <a:xfrm>
          <a:off x="0" y="0"/>
          <a:ext cx="0" cy="0"/>
          <a:chOff x="0" y="0"/>
          <a:chExt cx="0" cy="0"/>
        </a:xfrm>
      </p:grpSpPr>
      <p:sp>
        <p:nvSpPr>
          <p:cNvPr id="57" name="Google Shape;57;g3813305b5f1_2_105"/>
          <p:cNvSpPr/>
          <p:nvPr>
            <p:ph idx="2" type="pic"/>
          </p:nvPr>
        </p:nvSpPr>
        <p:spPr>
          <a:xfrm>
            <a:off x="5545938" y="1519300"/>
            <a:ext cx="3090600" cy="3090600"/>
          </a:xfrm>
          <a:prstGeom prst="rect">
            <a:avLst/>
          </a:prstGeom>
          <a:noFill/>
          <a:ln>
            <a:noFill/>
          </a:ln>
        </p:spPr>
      </p:sp>
      <p:sp>
        <p:nvSpPr>
          <p:cNvPr id="58" name="Google Shape;58;g3813305b5f1_2_105"/>
          <p:cNvSpPr txBox="1"/>
          <p:nvPr>
            <p:ph type="title"/>
          </p:nvPr>
        </p:nvSpPr>
        <p:spPr>
          <a:xfrm>
            <a:off x="507450" y="331400"/>
            <a:ext cx="8129100" cy="796200"/>
          </a:xfrm>
          <a:prstGeom prst="rect">
            <a:avLst/>
          </a:prstGeom>
        </p:spPr>
        <p:txBody>
          <a:bodyPr anchorCtr="0" anchor="ctr" bIns="0" lIns="0" spcFirstLastPara="1" rIns="0" wrap="square" tIns="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 name="Google Shape;59;g3813305b5f1_2_105"/>
          <p:cNvSpPr txBox="1"/>
          <p:nvPr>
            <p:ph idx="1" type="body"/>
          </p:nvPr>
        </p:nvSpPr>
        <p:spPr>
          <a:xfrm>
            <a:off x="507456" y="1519301"/>
            <a:ext cx="4782300" cy="3090600"/>
          </a:xfrm>
          <a:prstGeom prst="rect">
            <a:avLst/>
          </a:prstGeom>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2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2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2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2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2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2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2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3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3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3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 name="Shape 63"/>
        <p:cNvGrpSpPr/>
        <p:nvPr/>
      </p:nvGrpSpPr>
      <p:grpSpPr>
        <a:xfrm>
          <a:off x="0" y="0"/>
          <a:ext cx="0" cy="0"/>
          <a:chOff x="0" y="0"/>
          <a:chExt cx="0" cy="0"/>
        </a:xfrm>
      </p:grpSpPr>
      <p:sp>
        <p:nvSpPr>
          <p:cNvPr id="64" name="Google Shape;64;p1"/>
          <p:cNvSpPr/>
          <p:nvPr/>
        </p:nvSpPr>
        <p:spPr>
          <a:xfrm>
            <a:off x="8819" y="-42175"/>
            <a:ext cx="9144000" cy="5374958"/>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65" name="Google Shape;65;p1"/>
          <p:cNvSpPr txBox="1"/>
          <p:nvPr/>
        </p:nvSpPr>
        <p:spPr>
          <a:xfrm>
            <a:off x="209450" y="1911200"/>
            <a:ext cx="7905900" cy="8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CA" sz="3400" u="none" cap="none" strike="noStrike">
                <a:solidFill>
                  <a:srgbClr val="333333"/>
                </a:solidFill>
                <a:latin typeface="Arial"/>
                <a:ea typeface="Arial"/>
                <a:cs typeface="Arial"/>
                <a:sym typeface="Arial"/>
              </a:rPr>
              <a:t>Cafe Sales Analysis</a:t>
            </a:r>
            <a:endParaRPr b="1" i="0" sz="3400" u="none" cap="none" strike="noStrike">
              <a:solidFill>
                <a:srgbClr val="333333"/>
              </a:solidFill>
              <a:latin typeface="Arial"/>
              <a:ea typeface="Arial"/>
              <a:cs typeface="Arial"/>
              <a:sym typeface="Arial"/>
            </a:endParaRPr>
          </a:p>
        </p:txBody>
      </p:sp>
      <p:sp>
        <p:nvSpPr>
          <p:cNvPr id="66" name="Google Shape;66;p1"/>
          <p:cNvSpPr txBox="1"/>
          <p:nvPr/>
        </p:nvSpPr>
        <p:spPr>
          <a:xfrm>
            <a:off x="476250" y="4286250"/>
            <a:ext cx="23814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n-CA" sz="1600">
                <a:solidFill>
                  <a:srgbClr val="333333"/>
                </a:solidFill>
              </a:rPr>
              <a:t>September 19th </a:t>
            </a:r>
            <a:r>
              <a:rPr b="0" i="0" lang="en-CA" sz="1600" u="none" cap="none" strike="noStrike">
                <a:solidFill>
                  <a:srgbClr val="333333"/>
                </a:solidFill>
                <a:latin typeface="Arial"/>
                <a:ea typeface="Arial"/>
                <a:cs typeface="Arial"/>
                <a:sym typeface="Arial"/>
              </a:rPr>
              <a:t>2025</a:t>
            </a:r>
            <a:endParaRPr b="0" i="0" sz="1600" u="none" cap="none" strike="noStrike">
              <a:solidFill>
                <a:srgbClr val="333333"/>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4" name="Shape 174"/>
        <p:cNvGrpSpPr/>
        <p:nvPr/>
      </p:nvGrpSpPr>
      <p:grpSpPr>
        <a:xfrm>
          <a:off x="0" y="0"/>
          <a:ext cx="0" cy="0"/>
          <a:chOff x="0" y="0"/>
          <a:chExt cx="0" cy="0"/>
        </a:xfrm>
      </p:grpSpPr>
      <p:sp>
        <p:nvSpPr>
          <p:cNvPr id="175" name="Google Shape;175;g3812e0532be_1_84"/>
          <p:cNvSpPr txBox="1"/>
          <p:nvPr/>
        </p:nvSpPr>
        <p:spPr>
          <a:xfrm>
            <a:off x="238125" y="476250"/>
            <a:ext cx="7905900" cy="61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CA" sz="2800" u="none" cap="none" strike="noStrike">
                <a:solidFill>
                  <a:srgbClr val="333333"/>
                </a:solidFill>
                <a:latin typeface="Arial"/>
                <a:ea typeface="Arial"/>
                <a:cs typeface="Arial"/>
                <a:sym typeface="Arial"/>
              </a:rPr>
              <a:t>Data Cleaning Process</a:t>
            </a:r>
            <a:endParaRPr b="1" i="0" sz="2800" u="none" cap="none" strike="noStrike">
              <a:solidFill>
                <a:srgbClr val="333333"/>
              </a:solidFill>
              <a:latin typeface="Arial"/>
              <a:ea typeface="Arial"/>
              <a:cs typeface="Arial"/>
              <a:sym typeface="Arial"/>
            </a:endParaRPr>
          </a:p>
        </p:txBody>
      </p:sp>
      <p:sp>
        <p:nvSpPr>
          <p:cNvPr id="176" name="Google Shape;176;g3812e0532be_1_84"/>
          <p:cNvSpPr/>
          <p:nvPr/>
        </p:nvSpPr>
        <p:spPr>
          <a:xfrm>
            <a:off x="238125" y="1123950"/>
            <a:ext cx="2476500" cy="381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g3812e0532be_1_84"/>
          <p:cNvSpPr/>
          <p:nvPr/>
        </p:nvSpPr>
        <p:spPr>
          <a:xfrm>
            <a:off x="473750" y="1344175"/>
            <a:ext cx="266700" cy="2667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CA" sz="1200" u="none" cap="none" strike="noStrike">
                <a:solidFill>
                  <a:srgbClr val="FFFFFF"/>
                </a:solidFill>
                <a:latin typeface="Arial"/>
                <a:ea typeface="Arial"/>
                <a:cs typeface="Arial"/>
                <a:sym typeface="Arial"/>
              </a:rPr>
              <a:t>3</a:t>
            </a:r>
            <a:endParaRPr b="1" i="0" sz="1200" u="none" cap="none" strike="noStrike">
              <a:solidFill>
                <a:srgbClr val="FFFFFF"/>
              </a:solidFill>
              <a:latin typeface="Arial"/>
              <a:ea typeface="Arial"/>
              <a:cs typeface="Arial"/>
              <a:sym typeface="Arial"/>
            </a:endParaRPr>
          </a:p>
        </p:txBody>
      </p:sp>
      <p:sp>
        <p:nvSpPr>
          <p:cNvPr id="178" name="Google Shape;178;g3812e0532be_1_84"/>
          <p:cNvSpPr txBox="1"/>
          <p:nvPr/>
        </p:nvSpPr>
        <p:spPr>
          <a:xfrm>
            <a:off x="873800" y="1325125"/>
            <a:ext cx="80010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CA" sz="1400" u="none" cap="none" strike="noStrike">
                <a:solidFill>
                  <a:srgbClr val="333333"/>
                </a:solidFill>
                <a:latin typeface="Arial"/>
                <a:ea typeface="Arial"/>
                <a:cs typeface="Arial"/>
                <a:sym typeface="Arial"/>
              </a:rPr>
              <a:t>Drop rows with NaN Transaction Date</a:t>
            </a:r>
            <a:r>
              <a:rPr b="1" lang="en-CA">
                <a:solidFill>
                  <a:srgbClr val="333333"/>
                </a:solidFill>
              </a:rPr>
              <a:t> </a:t>
            </a:r>
            <a:r>
              <a:rPr b="0" i="0" lang="en-CA" sz="1400" u="none" cap="none" strike="noStrike">
                <a:solidFill>
                  <a:srgbClr val="333333"/>
                </a:solidFill>
                <a:latin typeface="Arial"/>
                <a:ea typeface="Arial"/>
                <a:cs typeface="Arial"/>
                <a:sym typeface="Arial"/>
              </a:rPr>
              <a:t>(Changed row count from 10,000 to 9,540)</a:t>
            </a:r>
            <a:endParaRPr b="0" i="0" sz="1400" u="none" cap="none" strike="noStrike">
              <a:solidFill>
                <a:srgbClr val="333333"/>
              </a:solidFill>
              <a:latin typeface="Arial"/>
              <a:ea typeface="Arial"/>
              <a:cs typeface="Arial"/>
              <a:sym typeface="Arial"/>
            </a:endParaRPr>
          </a:p>
        </p:txBody>
      </p:sp>
      <p:sp>
        <p:nvSpPr>
          <p:cNvPr id="179" name="Google Shape;179;g3812e0532be_1_84"/>
          <p:cNvSpPr/>
          <p:nvPr/>
        </p:nvSpPr>
        <p:spPr>
          <a:xfrm>
            <a:off x="0" y="5086350"/>
            <a:ext cx="9144000" cy="573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0" name="Google Shape;180;g3812e0532be_1_84"/>
          <p:cNvPicPr preferRelativeResize="0"/>
          <p:nvPr/>
        </p:nvPicPr>
        <p:blipFill>
          <a:blip r:embed="rId3">
            <a:alphaModFix/>
          </a:blip>
          <a:stretch>
            <a:fillRect/>
          </a:stretch>
        </p:blipFill>
        <p:spPr>
          <a:xfrm>
            <a:off x="4341675" y="1881069"/>
            <a:ext cx="4636198" cy="2658925"/>
          </a:xfrm>
          <a:prstGeom prst="rect">
            <a:avLst/>
          </a:prstGeom>
          <a:noFill/>
          <a:ln>
            <a:noFill/>
          </a:ln>
        </p:spPr>
      </p:pic>
      <p:sp>
        <p:nvSpPr>
          <p:cNvPr id="181" name="Google Shape;181;g3812e0532be_1_84"/>
          <p:cNvSpPr txBox="1"/>
          <p:nvPr/>
        </p:nvSpPr>
        <p:spPr>
          <a:xfrm>
            <a:off x="90725" y="1989375"/>
            <a:ext cx="4161600" cy="51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CA">
                <a:solidFill>
                  <a:srgbClr val="333333"/>
                </a:solidFill>
              </a:rPr>
              <a:t>Transaction Date is only in 2023</a:t>
            </a:r>
            <a:endParaRPr>
              <a:solidFill>
                <a:srgbClr val="333333"/>
              </a:solidFill>
            </a:endParaRPr>
          </a:p>
        </p:txBody>
      </p:sp>
      <p:sp>
        <p:nvSpPr>
          <p:cNvPr id="182" name="Google Shape;182;g3812e0532be_1_84"/>
          <p:cNvSpPr txBox="1"/>
          <p:nvPr/>
        </p:nvSpPr>
        <p:spPr>
          <a:xfrm>
            <a:off x="133110" y="2714706"/>
            <a:ext cx="4161600" cy="51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CA">
                <a:solidFill>
                  <a:srgbClr val="333333"/>
                </a:solidFill>
              </a:rPr>
              <a:t>If there is another year data, it will be noise</a:t>
            </a:r>
            <a:endParaRPr>
              <a:solidFill>
                <a:srgbClr val="333333"/>
              </a:solidFill>
            </a:endParaRPr>
          </a:p>
        </p:txBody>
      </p:sp>
      <p:sp>
        <p:nvSpPr>
          <p:cNvPr id="183" name="Google Shape;183;g3812e0532be_1_84"/>
          <p:cNvSpPr txBox="1"/>
          <p:nvPr/>
        </p:nvSpPr>
        <p:spPr>
          <a:xfrm>
            <a:off x="90725" y="3537862"/>
            <a:ext cx="4161600" cy="51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CA">
                <a:solidFill>
                  <a:srgbClr val="333333"/>
                </a:solidFill>
              </a:rPr>
              <a:t>Decided to drop error value of </a:t>
            </a:r>
            <a:r>
              <a:rPr b="1" lang="en-CA">
                <a:solidFill>
                  <a:srgbClr val="333333"/>
                </a:solidFill>
              </a:rPr>
              <a:t>`Transaction Date`</a:t>
            </a:r>
            <a:endParaRPr b="1">
              <a:solidFill>
                <a:srgbClr val="333333"/>
              </a:solidFill>
            </a:endParaRPr>
          </a:p>
        </p:txBody>
      </p:sp>
      <p:sp>
        <p:nvSpPr>
          <p:cNvPr id="184" name="Google Shape;184;g3812e0532be_1_84"/>
          <p:cNvSpPr/>
          <p:nvPr/>
        </p:nvSpPr>
        <p:spPr>
          <a:xfrm rot="10800000">
            <a:off x="1831003" y="2511360"/>
            <a:ext cx="465600" cy="2667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 name="Google Shape;185;g3812e0532be_1_84"/>
          <p:cNvSpPr/>
          <p:nvPr/>
        </p:nvSpPr>
        <p:spPr>
          <a:xfrm rot="10800000">
            <a:off x="1831007" y="3271147"/>
            <a:ext cx="465600" cy="2667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9" name="Shape 189"/>
        <p:cNvGrpSpPr/>
        <p:nvPr/>
      </p:nvGrpSpPr>
      <p:grpSpPr>
        <a:xfrm>
          <a:off x="0" y="0"/>
          <a:ext cx="0" cy="0"/>
          <a:chOff x="0" y="0"/>
          <a:chExt cx="0" cy="0"/>
        </a:xfrm>
      </p:grpSpPr>
      <p:sp>
        <p:nvSpPr>
          <p:cNvPr id="190" name="Google Shape;190;g3812e0532be_1_162"/>
          <p:cNvSpPr txBox="1"/>
          <p:nvPr/>
        </p:nvSpPr>
        <p:spPr>
          <a:xfrm>
            <a:off x="238125" y="476250"/>
            <a:ext cx="7905900" cy="61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CA" sz="2800" u="none" cap="none" strike="noStrike">
                <a:solidFill>
                  <a:srgbClr val="333333"/>
                </a:solidFill>
                <a:latin typeface="Arial"/>
                <a:ea typeface="Arial"/>
                <a:cs typeface="Arial"/>
                <a:sym typeface="Arial"/>
              </a:rPr>
              <a:t>Data Cleaning Process</a:t>
            </a:r>
            <a:endParaRPr b="1" i="0" sz="2800" u="none" cap="none" strike="noStrike">
              <a:solidFill>
                <a:srgbClr val="333333"/>
              </a:solidFill>
              <a:latin typeface="Arial"/>
              <a:ea typeface="Arial"/>
              <a:cs typeface="Arial"/>
              <a:sym typeface="Arial"/>
            </a:endParaRPr>
          </a:p>
        </p:txBody>
      </p:sp>
      <p:sp>
        <p:nvSpPr>
          <p:cNvPr id="191" name="Google Shape;191;g3812e0532be_1_162"/>
          <p:cNvSpPr/>
          <p:nvPr/>
        </p:nvSpPr>
        <p:spPr>
          <a:xfrm>
            <a:off x="238125" y="1123950"/>
            <a:ext cx="2476500" cy="381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g3812e0532be_1_162"/>
          <p:cNvSpPr/>
          <p:nvPr/>
        </p:nvSpPr>
        <p:spPr>
          <a:xfrm>
            <a:off x="0" y="5086350"/>
            <a:ext cx="9144000" cy="573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g3812e0532be_1_162"/>
          <p:cNvSpPr/>
          <p:nvPr/>
        </p:nvSpPr>
        <p:spPr>
          <a:xfrm>
            <a:off x="523875" y="1409513"/>
            <a:ext cx="266700" cy="2667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CA" sz="1200" u="none" cap="none" strike="noStrike">
                <a:solidFill>
                  <a:srgbClr val="FFFFFF"/>
                </a:solidFill>
                <a:latin typeface="Arial"/>
                <a:ea typeface="Arial"/>
                <a:cs typeface="Arial"/>
                <a:sym typeface="Arial"/>
              </a:rPr>
              <a:t>4</a:t>
            </a:r>
            <a:endParaRPr b="1" i="0" sz="1200" u="none" cap="none" strike="noStrike">
              <a:solidFill>
                <a:srgbClr val="FFFFFF"/>
              </a:solidFill>
              <a:latin typeface="Arial"/>
              <a:ea typeface="Arial"/>
              <a:cs typeface="Arial"/>
              <a:sym typeface="Arial"/>
            </a:endParaRPr>
          </a:p>
        </p:txBody>
      </p:sp>
      <p:sp>
        <p:nvSpPr>
          <p:cNvPr id="194" name="Google Shape;194;g3812e0532be_1_162"/>
          <p:cNvSpPr txBox="1"/>
          <p:nvPr/>
        </p:nvSpPr>
        <p:spPr>
          <a:xfrm>
            <a:off x="932651" y="1388159"/>
            <a:ext cx="80010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CA">
                <a:solidFill>
                  <a:srgbClr val="333333"/>
                </a:solidFill>
              </a:rPr>
              <a:t>C</a:t>
            </a:r>
            <a:r>
              <a:rPr b="0" i="0" lang="en-CA" sz="1400" cap="none" strike="noStrike">
                <a:solidFill>
                  <a:srgbClr val="333333"/>
                </a:solidFill>
                <a:latin typeface="Arial"/>
                <a:ea typeface="Arial"/>
                <a:cs typeface="Arial"/>
                <a:sym typeface="Arial"/>
              </a:rPr>
              <a:t>alculate and fill in missing </a:t>
            </a:r>
            <a:r>
              <a:rPr b="1" i="0" lang="en-CA" sz="1400" cap="none" strike="noStrike">
                <a:solidFill>
                  <a:srgbClr val="333333"/>
                </a:solidFill>
                <a:latin typeface="Arial"/>
                <a:ea typeface="Arial"/>
                <a:cs typeface="Arial"/>
                <a:sym typeface="Arial"/>
              </a:rPr>
              <a:t>Item</a:t>
            </a:r>
            <a:r>
              <a:rPr b="0" i="0" lang="en-CA" sz="1400" cap="none" strike="noStrike">
                <a:solidFill>
                  <a:srgbClr val="333333"/>
                </a:solidFill>
                <a:latin typeface="Arial"/>
                <a:ea typeface="Arial"/>
                <a:cs typeface="Arial"/>
                <a:sym typeface="Arial"/>
              </a:rPr>
              <a:t> and </a:t>
            </a:r>
            <a:r>
              <a:rPr b="1" i="0" lang="en-CA" sz="1400" cap="none" strike="noStrike">
                <a:solidFill>
                  <a:srgbClr val="333333"/>
                </a:solidFill>
                <a:latin typeface="Arial"/>
                <a:ea typeface="Arial"/>
                <a:cs typeface="Arial"/>
                <a:sym typeface="Arial"/>
              </a:rPr>
              <a:t>Price Per Unit</a:t>
            </a:r>
            <a:r>
              <a:rPr b="0" i="0" lang="en-CA" sz="1400" cap="none" strike="noStrike">
                <a:solidFill>
                  <a:srgbClr val="333333"/>
                </a:solidFill>
                <a:latin typeface="Arial"/>
                <a:ea typeface="Arial"/>
                <a:cs typeface="Arial"/>
                <a:sym typeface="Arial"/>
              </a:rPr>
              <a:t> values based on their fixed relationship</a:t>
            </a:r>
            <a:endParaRPr b="0" i="0" sz="1400" cap="none" strike="noStrike">
              <a:solidFill>
                <a:srgbClr val="333333"/>
              </a:solidFill>
              <a:latin typeface="Arial"/>
              <a:ea typeface="Arial"/>
              <a:cs typeface="Arial"/>
              <a:sym typeface="Arial"/>
            </a:endParaRPr>
          </a:p>
        </p:txBody>
      </p:sp>
      <p:pic>
        <p:nvPicPr>
          <p:cNvPr id="195" name="Google Shape;195;g3812e0532be_1_162"/>
          <p:cNvPicPr preferRelativeResize="0"/>
          <p:nvPr/>
        </p:nvPicPr>
        <p:blipFill>
          <a:blip r:embed="rId3">
            <a:alphaModFix/>
          </a:blip>
          <a:stretch>
            <a:fillRect/>
          </a:stretch>
        </p:blipFill>
        <p:spPr>
          <a:xfrm>
            <a:off x="4214050" y="1896850"/>
            <a:ext cx="4650751" cy="2756725"/>
          </a:xfrm>
          <a:prstGeom prst="rect">
            <a:avLst/>
          </a:prstGeom>
          <a:noFill/>
          <a:ln>
            <a:noFill/>
          </a:ln>
        </p:spPr>
      </p:pic>
      <p:sp>
        <p:nvSpPr>
          <p:cNvPr id="196" name="Google Shape;196;g3812e0532be_1_162"/>
          <p:cNvSpPr txBox="1"/>
          <p:nvPr/>
        </p:nvSpPr>
        <p:spPr>
          <a:xfrm>
            <a:off x="-101625" y="1985650"/>
            <a:ext cx="4161600" cy="51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CA">
                <a:solidFill>
                  <a:srgbClr val="333333"/>
                </a:solidFill>
              </a:rPr>
              <a:t>Each item has fixed price</a:t>
            </a:r>
            <a:endParaRPr>
              <a:solidFill>
                <a:srgbClr val="333333"/>
              </a:solidFill>
            </a:endParaRPr>
          </a:p>
        </p:txBody>
      </p:sp>
      <p:sp>
        <p:nvSpPr>
          <p:cNvPr id="197" name="Google Shape;197;g3812e0532be_1_162"/>
          <p:cNvSpPr/>
          <p:nvPr/>
        </p:nvSpPr>
        <p:spPr>
          <a:xfrm rot="10800000">
            <a:off x="1831003" y="2547275"/>
            <a:ext cx="465600" cy="2667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g3812e0532be_1_162"/>
          <p:cNvSpPr txBox="1"/>
          <p:nvPr/>
        </p:nvSpPr>
        <p:spPr>
          <a:xfrm>
            <a:off x="-17000" y="2917525"/>
            <a:ext cx="4161600" cy="51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CA">
                <a:solidFill>
                  <a:srgbClr val="333333"/>
                </a:solidFill>
              </a:rPr>
              <a:t>`Item`</a:t>
            </a:r>
            <a:r>
              <a:rPr lang="en-CA">
                <a:solidFill>
                  <a:srgbClr val="333333"/>
                </a:solidFill>
              </a:rPr>
              <a:t> and </a:t>
            </a:r>
            <a:r>
              <a:rPr b="1" lang="en-CA">
                <a:solidFill>
                  <a:srgbClr val="333333"/>
                </a:solidFill>
              </a:rPr>
              <a:t>`Price Per Unit`</a:t>
            </a:r>
            <a:r>
              <a:rPr lang="en-CA">
                <a:solidFill>
                  <a:srgbClr val="333333"/>
                </a:solidFill>
              </a:rPr>
              <a:t> can be inferred </a:t>
            </a:r>
            <a:endParaRPr>
              <a:solidFill>
                <a:srgbClr val="333333"/>
              </a:solidFill>
            </a:endParaRPr>
          </a:p>
          <a:p>
            <a:pPr indent="0" lvl="0" marL="0" marR="0" rtl="0" algn="ctr">
              <a:lnSpc>
                <a:spcPct val="100000"/>
              </a:lnSpc>
              <a:spcBef>
                <a:spcPts val="0"/>
              </a:spcBef>
              <a:spcAft>
                <a:spcPts val="0"/>
              </a:spcAft>
              <a:buClr>
                <a:srgbClr val="000000"/>
              </a:buClr>
              <a:buSzPts val="1400"/>
              <a:buFont typeface="Arial"/>
              <a:buNone/>
            </a:pPr>
            <a:r>
              <a:rPr lang="en-CA">
                <a:solidFill>
                  <a:srgbClr val="333333"/>
                </a:solidFill>
              </a:rPr>
              <a:t>from each other</a:t>
            </a:r>
            <a:endParaRPr>
              <a:solidFill>
                <a:srgbClr val="33333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2" name="Shape 202"/>
        <p:cNvGrpSpPr/>
        <p:nvPr/>
      </p:nvGrpSpPr>
      <p:grpSpPr>
        <a:xfrm>
          <a:off x="0" y="0"/>
          <a:ext cx="0" cy="0"/>
          <a:chOff x="0" y="0"/>
          <a:chExt cx="0" cy="0"/>
        </a:xfrm>
      </p:grpSpPr>
      <p:sp>
        <p:nvSpPr>
          <p:cNvPr id="203" name="Google Shape;203;g3812e0532be_1_176"/>
          <p:cNvSpPr txBox="1"/>
          <p:nvPr/>
        </p:nvSpPr>
        <p:spPr>
          <a:xfrm>
            <a:off x="238125" y="476250"/>
            <a:ext cx="7905900" cy="61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CA" sz="2800" u="none" cap="none" strike="noStrike">
                <a:solidFill>
                  <a:srgbClr val="333333"/>
                </a:solidFill>
                <a:latin typeface="Arial"/>
                <a:ea typeface="Arial"/>
                <a:cs typeface="Arial"/>
                <a:sym typeface="Arial"/>
              </a:rPr>
              <a:t>Data Cleaning Process</a:t>
            </a:r>
            <a:endParaRPr b="1" i="0" sz="2800" u="none" cap="none" strike="noStrike">
              <a:solidFill>
                <a:srgbClr val="333333"/>
              </a:solidFill>
              <a:latin typeface="Arial"/>
              <a:ea typeface="Arial"/>
              <a:cs typeface="Arial"/>
              <a:sym typeface="Arial"/>
            </a:endParaRPr>
          </a:p>
        </p:txBody>
      </p:sp>
      <p:sp>
        <p:nvSpPr>
          <p:cNvPr id="204" name="Google Shape;204;g3812e0532be_1_176"/>
          <p:cNvSpPr/>
          <p:nvPr/>
        </p:nvSpPr>
        <p:spPr>
          <a:xfrm>
            <a:off x="238125" y="1123950"/>
            <a:ext cx="2476500" cy="381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g3812e0532be_1_176"/>
          <p:cNvSpPr/>
          <p:nvPr/>
        </p:nvSpPr>
        <p:spPr>
          <a:xfrm>
            <a:off x="0" y="5086350"/>
            <a:ext cx="9144000" cy="573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g3812e0532be_1_176"/>
          <p:cNvSpPr txBox="1"/>
          <p:nvPr/>
        </p:nvSpPr>
        <p:spPr>
          <a:xfrm>
            <a:off x="923925" y="1412926"/>
            <a:ext cx="80010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CA" sz="1400" cap="none" strike="noStrike">
                <a:solidFill>
                  <a:srgbClr val="333333"/>
                </a:solidFill>
                <a:latin typeface="Arial"/>
                <a:ea typeface="Arial"/>
                <a:cs typeface="Arial"/>
                <a:sym typeface="Arial"/>
              </a:rPr>
              <a:t>Iteratively calculate and fill in missing values for </a:t>
            </a:r>
            <a:r>
              <a:rPr b="1" i="0" lang="en-CA" sz="1400" cap="none" strike="noStrike">
                <a:solidFill>
                  <a:srgbClr val="333333"/>
                </a:solidFill>
                <a:latin typeface="Arial"/>
                <a:ea typeface="Arial"/>
                <a:cs typeface="Arial"/>
                <a:sym typeface="Arial"/>
              </a:rPr>
              <a:t>Quantity, Price Per Unit, and Total Spent</a:t>
            </a:r>
            <a:r>
              <a:rPr b="0" i="0" lang="en-CA" sz="1400" cap="none" strike="noStrike">
                <a:solidFill>
                  <a:srgbClr val="333333"/>
                </a:solidFill>
                <a:latin typeface="Arial"/>
                <a:ea typeface="Arial"/>
                <a:cs typeface="Arial"/>
                <a:sym typeface="Arial"/>
              </a:rPr>
              <a:t> using each other's data</a:t>
            </a:r>
            <a:endParaRPr b="0" i="0" sz="1400" cap="none" strike="noStrike">
              <a:solidFill>
                <a:srgbClr val="333333"/>
              </a:solidFill>
              <a:latin typeface="Arial"/>
              <a:ea typeface="Arial"/>
              <a:cs typeface="Arial"/>
              <a:sym typeface="Arial"/>
            </a:endParaRPr>
          </a:p>
        </p:txBody>
      </p:sp>
      <p:sp>
        <p:nvSpPr>
          <p:cNvPr id="207" name="Google Shape;207;g3812e0532be_1_176"/>
          <p:cNvSpPr/>
          <p:nvPr/>
        </p:nvSpPr>
        <p:spPr>
          <a:xfrm>
            <a:off x="523875" y="1403250"/>
            <a:ext cx="266700" cy="2667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CA" sz="1200" u="none" cap="none" strike="noStrike">
                <a:solidFill>
                  <a:srgbClr val="FFFFFF"/>
                </a:solidFill>
                <a:latin typeface="Arial"/>
                <a:ea typeface="Arial"/>
                <a:cs typeface="Arial"/>
                <a:sym typeface="Arial"/>
              </a:rPr>
              <a:t>5</a:t>
            </a:r>
            <a:endParaRPr b="1" i="0" sz="1200" u="none" cap="none" strike="noStrike">
              <a:solidFill>
                <a:srgbClr val="FFFFFF"/>
              </a:solidFill>
              <a:latin typeface="Arial"/>
              <a:ea typeface="Arial"/>
              <a:cs typeface="Arial"/>
              <a:sym typeface="Arial"/>
            </a:endParaRPr>
          </a:p>
        </p:txBody>
      </p:sp>
      <p:pic>
        <p:nvPicPr>
          <p:cNvPr id="208" name="Google Shape;208;g3812e0532be_1_176"/>
          <p:cNvPicPr preferRelativeResize="0"/>
          <p:nvPr/>
        </p:nvPicPr>
        <p:blipFill>
          <a:blip r:embed="rId3">
            <a:alphaModFix/>
          </a:blip>
          <a:stretch>
            <a:fillRect/>
          </a:stretch>
        </p:blipFill>
        <p:spPr>
          <a:xfrm>
            <a:off x="2045506" y="3086987"/>
            <a:ext cx="6923644" cy="1748163"/>
          </a:xfrm>
          <a:prstGeom prst="rect">
            <a:avLst/>
          </a:prstGeom>
          <a:noFill/>
          <a:ln>
            <a:noFill/>
          </a:ln>
        </p:spPr>
      </p:pic>
      <p:pic>
        <p:nvPicPr>
          <p:cNvPr id="209" name="Google Shape;209;g3812e0532be_1_176"/>
          <p:cNvPicPr preferRelativeResize="0"/>
          <p:nvPr/>
        </p:nvPicPr>
        <p:blipFill>
          <a:blip r:embed="rId4">
            <a:alphaModFix/>
          </a:blip>
          <a:stretch>
            <a:fillRect/>
          </a:stretch>
        </p:blipFill>
        <p:spPr>
          <a:xfrm>
            <a:off x="159225" y="1847437"/>
            <a:ext cx="3586175" cy="1670150"/>
          </a:xfrm>
          <a:prstGeom prst="rect">
            <a:avLst/>
          </a:prstGeom>
          <a:noFill/>
          <a:ln>
            <a:noFill/>
          </a:ln>
        </p:spPr>
      </p:pic>
      <p:sp>
        <p:nvSpPr>
          <p:cNvPr id="210" name="Google Shape;210;g3812e0532be_1_176"/>
          <p:cNvSpPr/>
          <p:nvPr/>
        </p:nvSpPr>
        <p:spPr>
          <a:xfrm>
            <a:off x="1848800" y="3175801"/>
            <a:ext cx="1995900" cy="377400"/>
          </a:xfrm>
          <a:prstGeom prst="roundRect">
            <a:avLst>
              <a:gd fmla="val 16667" name="adj"/>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4" name="Shape 214"/>
        <p:cNvGrpSpPr/>
        <p:nvPr/>
      </p:nvGrpSpPr>
      <p:grpSpPr>
        <a:xfrm>
          <a:off x="0" y="0"/>
          <a:ext cx="0" cy="0"/>
          <a:chOff x="0" y="0"/>
          <a:chExt cx="0" cy="0"/>
        </a:xfrm>
      </p:grpSpPr>
      <p:sp>
        <p:nvSpPr>
          <p:cNvPr id="215" name="Google Shape;215;g3812e0532be_1_40"/>
          <p:cNvSpPr txBox="1"/>
          <p:nvPr/>
        </p:nvSpPr>
        <p:spPr>
          <a:xfrm>
            <a:off x="238125" y="476250"/>
            <a:ext cx="7905900" cy="61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CA" sz="2800" u="none" cap="none" strike="noStrike">
                <a:solidFill>
                  <a:srgbClr val="333333"/>
                </a:solidFill>
                <a:latin typeface="Arial"/>
                <a:ea typeface="Arial"/>
                <a:cs typeface="Arial"/>
                <a:sym typeface="Arial"/>
              </a:rPr>
              <a:t>Data Quality Improvement</a:t>
            </a:r>
            <a:endParaRPr b="1" i="0" sz="2800" u="none" cap="none" strike="noStrike">
              <a:solidFill>
                <a:srgbClr val="333333"/>
              </a:solidFill>
              <a:latin typeface="Arial"/>
              <a:ea typeface="Arial"/>
              <a:cs typeface="Arial"/>
              <a:sym typeface="Arial"/>
            </a:endParaRPr>
          </a:p>
        </p:txBody>
      </p:sp>
      <p:sp>
        <p:nvSpPr>
          <p:cNvPr id="216" name="Google Shape;216;g3812e0532be_1_40"/>
          <p:cNvSpPr/>
          <p:nvPr/>
        </p:nvSpPr>
        <p:spPr>
          <a:xfrm>
            <a:off x="238125" y="1123950"/>
            <a:ext cx="2476500" cy="381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g3812e0532be_1_40"/>
          <p:cNvSpPr txBox="1"/>
          <p:nvPr/>
        </p:nvSpPr>
        <p:spPr>
          <a:xfrm>
            <a:off x="238125" y="1238250"/>
            <a:ext cx="79059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CA" sz="1800" u="none" cap="none" strike="noStrike">
                <a:solidFill>
                  <a:srgbClr val="333333"/>
                </a:solidFill>
                <a:latin typeface="Arial"/>
                <a:ea typeface="Arial"/>
                <a:cs typeface="Arial"/>
                <a:sym typeface="Arial"/>
              </a:rPr>
              <a:t>Significantly reduced data issues after cleaning process</a:t>
            </a:r>
            <a:endParaRPr b="0" i="0" sz="1800" u="none" cap="none" strike="noStrike">
              <a:solidFill>
                <a:srgbClr val="333333"/>
              </a:solidFill>
              <a:latin typeface="Arial"/>
              <a:ea typeface="Arial"/>
              <a:cs typeface="Arial"/>
              <a:sym typeface="Arial"/>
            </a:endParaRPr>
          </a:p>
        </p:txBody>
      </p:sp>
      <p:sp>
        <p:nvSpPr>
          <p:cNvPr id="218" name="Google Shape;218;g3812e0532be_1_40"/>
          <p:cNvSpPr/>
          <p:nvPr/>
        </p:nvSpPr>
        <p:spPr>
          <a:xfrm>
            <a:off x="0" y="5086350"/>
            <a:ext cx="9144000" cy="573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3812e0532be_1_40"/>
          <p:cNvSpPr txBox="1"/>
          <p:nvPr/>
        </p:nvSpPr>
        <p:spPr>
          <a:xfrm>
            <a:off x="8524875" y="4810125"/>
            <a:ext cx="476400" cy="190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900"/>
              <a:buFont typeface="Arial"/>
              <a:buNone/>
            </a:pPr>
            <a:r>
              <a:rPr b="0" i="0" lang="en-CA" sz="900" u="none" cap="none" strike="noStrike">
                <a:solidFill>
                  <a:srgbClr val="4285F4"/>
                </a:solidFill>
                <a:latin typeface="Arial"/>
                <a:ea typeface="Arial"/>
                <a:cs typeface="Arial"/>
                <a:sym typeface="Arial"/>
              </a:rPr>
              <a:t>8</a:t>
            </a:r>
            <a:endParaRPr b="0" i="0" sz="900" u="none" cap="none" strike="noStrike">
              <a:solidFill>
                <a:srgbClr val="4285F4"/>
              </a:solidFill>
              <a:latin typeface="Arial"/>
              <a:ea typeface="Arial"/>
              <a:cs typeface="Arial"/>
              <a:sym typeface="Arial"/>
            </a:endParaRPr>
          </a:p>
        </p:txBody>
      </p:sp>
      <p:pic>
        <p:nvPicPr>
          <p:cNvPr id="220" name="Google Shape;220;g3812e0532be_1_40"/>
          <p:cNvPicPr preferRelativeResize="0"/>
          <p:nvPr/>
        </p:nvPicPr>
        <p:blipFill>
          <a:blip r:embed="rId3">
            <a:alphaModFix/>
          </a:blip>
          <a:stretch>
            <a:fillRect/>
          </a:stretch>
        </p:blipFill>
        <p:spPr>
          <a:xfrm>
            <a:off x="533995" y="1676543"/>
            <a:ext cx="8001661" cy="3123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4" name="Shape 224"/>
        <p:cNvGrpSpPr/>
        <p:nvPr/>
      </p:nvGrpSpPr>
      <p:grpSpPr>
        <a:xfrm>
          <a:off x="0" y="0"/>
          <a:ext cx="0" cy="0"/>
          <a:chOff x="0" y="0"/>
          <a:chExt cx="0" cy="0"/>
        </a:xfrm>
      </p:grpSpPr>
      <p:sp>
        <p:nvSpPr>
          <p:cNvPr id="225" name="Google Shape;225;p9"/>
          <p:cNvSpPr txBox="1"/>
          <p:nvPr/>
        </p:nvSpPr>
        <p:spPr>
          <a:xfrm>
            <a:off x="238125" y="476250"/>
            <a:ext cx="7905900" cy="61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CA" sz="2800" u="none" cap="none" strike="noStrike">
                <a:solidFill>
                  <a:srgbClr val="333333"/>
                </a:solidFill>
                <a:latin typeface="Arial"/>
                <a:ea typeface="Arial"/>
                <a:cs typeface="Arial"/>
                <a:sym typeface="Arial"/>
              </a:rPr>
              <a:t>Data Quality Improvement</a:t>
            </a:r>
            <a:endParaRPr b="1" i="0" sz="2800" u="none" cap="none" strike="noStrike">
              <a:solidFill>
                <a:srgbClr val="333333"/>
              </a:solidFill>
              <a:latin typeface="Arial"/>
              <a:ea typeface="Arial"/>
              <a:cs typeface="Arial"/>
              <a:sym typeface="Arial"/>
            </a:endParaRPr>
          </a:p>
        </p:txBody>
      </p:sp>
      <p:sp>
        <p:nvSpPr>
          <p:cNvPr id="226" name="Google Shape;226;p9"/>
          <p:cNvSpPr/>
          <p:nvPr/>
        </p:nvSpPr>
        <p:spPr>
          <a:xfrm>
            <a:off x="238125" y="1123950"/>
            <a:ext cx="2476500" cy="381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9"/>
          <p:cNvSpPr txBox="1"/>
          <p:nvPr/>
        </p:nvSpPr>
        <p:spPr>
          <a:xfrm>
            <a:off x="238125" y="1238250"/>
            <a:ext cx="79059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CA" sz="1800" u="none" cap="none" strike="noStrike">
                <a:solidFill>
                  <a:srgbClr val="333333"/>
                </a:solidFill>
                <a:latin typeface="Arial"/>
                <a:ea typeface="Arial"/>
                <a:cs typeface="Arial"/>
                <a:sym typeface="Arial"/>
              </a:rPr>
              <a:t>Significantly reduced data issues after cleaning process</a:t>
            </a:r>
            <a:endParaRPr b="0" i="0" sz="1800" u="none" cap="none" strike="noStrike">
              <a:solidFill>
                <a:srgbClr val="333333"/>
              </a:solidFill>
              <a:latin typeface="Arial"/>
              <a:ea typeface="Arial"/>
              <a:cs typeface="Arial"/>
              <a:sym typeface="Arial"/>
            </a:endParaRPr>
          </a:p>
        </p:txBody>
      </p:sp>
      <p:graphicFrame>
        <p:nvGraphicFramePr>
          <p:cNvPr id="228" name="Google Shape;228;p9"/>
          <p:cNvGraphicFramePr/>
          <p:nvPr/>
        </p:nvGraphicFramePr>
        <p:xfrm>
          <a:off x="238125" y="1866900"/>
          <a:ext cx="3000000" cy="3000000"/>
        </p:xfrm>
        <a:graphic>
          <a:graphicData uri="http://schemas.openxmlformats.org/drawingml/2006/table">
            <a:tbl>
              <a:tblPr>
                <a:noFill/>
                <a:tableStyleId>{AB8B689A-D122-4BED-B824-72223E290D58}</a:tableStyleId>
              </a:tblPr>
              <a:tblGrid>
                <a:gridCol w="1809750"/>
                <a:gridCol w="1809750"/>
                <a:gridCol w="1809750"/>
                <a:gridCol w="1809750"/>
              </a:tblGrid>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sp>
        <p:nvSpPr>
          <p:cNvPr id="229" name="Google Shape;229;p9"/>
          <p:cNvSpPr/>
          <p:nvPr/>
        </p:nvSpPr>
        <p:spPr>
          <a:xfrm>
            <a:off x="238125" y="1866900"/>
            <a:ext cx="2159700" cy="452400"/>
          </a:xfrm>
          <a:prstGeom prst="rect">
            <a:avLst/>
          </a:prstGeom>
          <a:solidFill>
            <a:srgbClr val="F8F9FA"/>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CA" sz="1400" u="none" cap="none" strike="noStrike">
                <a:solidFill>
                  <a:srgbClr val="333333"/>
                </a:solidFill>
                <a:latin typeface="Arial"/>
                <a:ea typeface="Arial"/>
                <a:cs typeface="Arial"/>
                <a:sym typeface="Arial"/>
              </a:rPr>
              <a:t>Column</a:t>
            </a:r>
            <a:endParaRPr b="1" i="0" sz="1400" u="none" cap="none" strike="noStrike">
              <a:solidFill>
                <a:srgbClr val="333333"/>
              </a:solidFill>
              <a:latin typeface="Arial"/>
              <a:ea typeface="Arial"/>
              <a:cs typeface="Arial"/>
              <a:sym typeface="Arial"/>
            </a:endParaRPr>
          </a:p>
        </p:txBody>
      </p:sp>
      <p:sp>
        <p:nvSpPr>
          <p:cNvPr id="230" name="Google Shape;230;p9"/>
          <p:cNvSpPr/>
          <p:nvPr/>
        </p:nvSpPr>
        <p:spPr>
          <a:xfrm>
            <a:off x="2407444" y="1866900"/>
            <a:ext cx="2159700" cy="452400"/>
          </a:xfrm>
          <a:prstGeom prst="rect">
            <a:avLst/>
          </a:prstGeom>
          <a:solidFill>
            <a:srgbClr val="F8F9FA"/>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CA" sz="1400" u="none" cap="none" strike="noStrike">
                <a:solidFill>
                  <a:srgbClr val="333333"/>
                </a:solidFill>
                <a:latin typeface="Arial"/>
                <a:ea typeface="Arial"/>
                <a:cs typeface="Arial"/>
                <a:sym typeface="Arial"/>
              </a:rPr>
              <a:t>Original Non-</a:t>
            </a:r>
            <a:r>
              <a:rPr b="1" lang="en-CA">
                <a:solidFill>
                  <a:srgbClr val="333333"/>
                </a:solidFill>
              </a:rPr>
              <a:t>issue</a:t>
            </a:r>
            <a:r>
              <a:rPr b="1" i="0" lang="en-CA" sz="1400" u="none" cap="none" strike="noStrike">
                <a:solidFill>
                  <a:srgbClr val="333333"/>
                </a:solidFill>
                <a:latin typeface="Arial"/>
                <a:ea typeface="Arial"/>
                <a:cs typeface="Arial"/>
                <a:sym typeface="Arial"/>
              </a:rPr>
              <a:t> (%)</a:t>
            </a:r>
            <a:endParaRPr b="1" i="0" sz="1400" u="none" cap="none" strike="noStrike">
              <a:solidFill>
                <a:srgbClr val="333333"/>
              </a:solidFill>
              <a:latin typeface="Arial"/>
              <a:ea typeface="Arial"/>
              <a:cs typeface="Arial"/>
              <a:sym typeface="Arial"/>
            </a:endParaRPr>
          </a:p>
        </p:txBody>
      </p:sp>
      <p:sp>
        <p:nvSpPr>
          <p:cNvPr id="231" name="Google Shape;231;p9"/>
          <p:cNvSpPr/>
          <p:nvPr/>
        </p:nvSpPr>
        <p:spPr>
          <a:xfrm>
            <a:off x="4576763" y="1866900"/>
            <a:ext cx="2159700" cy="452400"/>
          </a:xfrm>
          <a:prstGeom prst="rect">
            <a:avLst/>
          </a:prstGeom>
          <a:solidFill>
            <a:srgbClr val="F8F9FA"/>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CA" sz="1400" u="none" cap="none" strike="noStrike">
                <a:solidFill>
                  <a:srgbClr val="333333"/>
                </a:solidFill>
                <a:latin typeface="Arial"/>
                <a:ea typeface="Arial"/>
                <a:cs typeface="Arial"/>
                <a:sym typeface="Arial"/>
              </a:rPr>
              <a:t>Cleaned Non-</a:t>
            </a:r>
            <a:r>
              <a:rPr b="1" lang="en-CA">
                <a:solidFill>
                  <a:srgbClr val="333333"/>
                </a:solidFill>
              </a:rPr>
              <a:t>issue</a:t>
            </a:r>
            <a:r>
              <a:rPr b="1" i="0" lang="en-CA" sz="1400" u="none" cap="none" strike="noStrike">
                <a:solidFill>
                  <a:srgbClr val="333333"/>
                </a:solidFill>
                <a:latin typeface="Arial"/>
                <a:ea typeface="Arial"/>
                <a:cs typeface="Arial"/>
                <a:sym typeface="Arial"/>
              </a:rPr>
              <a:t> (%)</a:t>
            </a:r>
            <a:endParaRPr b="1" i="0" sz="1400" u="none" cap="none" strike="noStrike">
              <a:solidFill>
                <a:srgbClr val="333333"/>
              </a:solidFill>
              <a:latin typeface="Arial"/>
              <a:ea typeface="Arial"/>
              <a:cs typeface="Arial"/>
              <a:sym typeface="Arial"/>
            </a:endParaRPr>
          </a:p>
        </p:txBody>
      </p:sp>
      <p:sp>
        <p:nvSpPr>
          <p:cNvPr id="232" name="Google Shape;232;p9"/>
          <p:cNvSpPr/>
          <p:nvPr/>
        </p:nvSpPr>
        <p:spPr>
          <a:xfrm>
            <a:off x="6746081" y="1866900"/>
            <a:ext cx="2159700" cy="452400"/>
          </a:xfrm>
          <a:prstGeom prst="rect">
            <a:avLst/>
          </a:prstGeom>
          <a:solidFill>
            <a:srgbClr val="F8F9FA"/>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CA" sz="1400" u="none" cap="none" strike="noStrike">
                <a:solidFill>
                  <a:srgbClr val="333333"/>
                </a:solidFill>
                <a:latin typeface="Arial"/>
                <a:ea typeface="Arial"/>
                <a:cs typeface="Arial"/>
                <a:sym typeface="Arial"/>
              </a:rPr>
              <a:t>Change (%)</a:t>
            </a:r>
            <a:endParaRPr b="1" i="0" sz="1400" u="none" cap="none" strike="noStrike">
              <a:solidFill>
                <a:srgbClr val="333333"/>
              </a:solidFill>
              <a:latin typeface="Arial"/>
              <a:ea typeface="Arial"/>
              <a:cs typeface="Arial"/>
              <a:sym typeface="Arial"/>
            </a:endParaRPr>
          </a:p>
        </p:txBody>
      </p:sp>
      <p:sp>
        <p:nvSpPr>
          <p:cNvPr id="233" name="Google Shape;233;p9"/>
          <p:cNvSpPr/>
          <p:nvPr/>
        </p:nvSpPr>
        <p:spPr>
          <a:xfrm>
            <a:off x="238125" y="2328863"/>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Transaction Date</a:t>
            </a:r>
            <a:endParaRPr b="0" i="0" sz="1400" u="none" cap="none" strike="noStrike">
              <a:solidFill>
                <a:srgbClr val="333333"/>
              </a:solidFill>
              <a:latin typeface="Arial"/>
              <a:ea typeface="Arial"/>
              <a:cs typeface="Arial"/>
              <a:sym typeface="Arial"/>
            </a:endParaRPr>
          </a:p>
        </p:txBody>
      </p:sp>
      <p:sp>
        <p:nvSpPr>
          <p:cNvPr id="234" name="Google Shape;234;p9"/>
          <p:cNvSpPr/>
          <p:nvPr/>
        </p:nvSpPr>
        <p:spPr>
          <a:xfrm>
            <a:off x="2407444" y="2328863"/>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95.3%</a:t>
            </a:r>
            <a:endParaRPr b="0" i="0" sz="1400" u="none" cap="none" strike="noStrike">
              <a:solidFill>
                <a:srgbClr val="333333"/>
              </a:solidFill>
              <a:latin typeface="Arial"/>
              <a:ea typeface="Arial"/>
              <a:cs typeface="Arial"/>
              <a:sym typeface="Arial"/>
            </a:endParaRPr>
          </a:p>
        </p:txBody>
      </p:sp>
      <p:sp>
        <p:nvSpPr>
          <p:cNvPr id="235" name="Google Shape;235;p9"/>
          <p:cNvSpPr/>
          <p:nvPr/>
        </p:nvSpPr>
        <p:spPr>
          <a:xfrm>
            <a:off x="4576763" y="2328863"/>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100.0%</a:t>
            </a:r>
            <a:endParaRPr b="0" i="0" sz="1400" u="none" cap="none" strike="noStrike">
              <a:solidFill>
                <a:srgbClr val="333333"/>
              </a:solidFill>
              <a:latin typeface="Arial"/>
              <a:ea typeface="Arial"/>
              <a:cs typeface="Arial"/>
              <a:sym typeface="Arial"/>
            </a:endParaRPr>
          </a:p>
        </p:txBody>
      </p:sp>
      <p:sp>
        <p:nvSpPr>
          <p:cNvPr id="236" name="Google Shape;236;p9"/>
          <p:cNvSpPr/>
          <p:nvPr/>
        </p:nvSpPr>
        <p:spPr>
          <a:xfrm>
            <a:off x="6746081" y="2328863"/>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+4.7%</a:t>
            </a:r>
            <a:endParaRPr b="0" i="0" sz="1400" u="none" cap="none" strike="noStrike">
              <a:solidFill>
                <a:srgbClr val="333333"/>
              </a:solidFill>
              <a:latin typeface="Arial"/>
              <a:ea typeface="Arial"/>
              <a:cs typeface="Arial"/>
              <a:sym typeface="Arial"/>
            </a:endParaRPr>
          </a:p>
        </p:txBody>
      </p:sp>
      <p:sp>
        <p:nvSpPr>
          <p:cNvPr id="237" name="Google Shape;237;p9"/>
          <p:cNvSpPr/>
          <p:nvPr/>
        </p:nvSpPr>
        <p:spPr>
          <a:xfrm>
            <a:off x="238125" y="2790825"/>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Quantity</a:t>
            </a:r>
            <a:endParaRPr b="0" i="0" sz="1400" u="none" cap="none" strike="noStrike">
              <a:solidFill>
                <a:srgbClr val="333333"/>
              </a:solidFill>
              <a:latin typeface="Arial"/>
              <a:ea typeface="Arial"/>
              <a:cs typeface="Arial"/>
              <a:sym typeface="Arial"/>
            </a:endParaRPr>
          </a:p>
        </p:txBody>
      </p:sp>
      <p:sp>
        <p:nvSpPr>
          <p:cNvPr id="238" name="Google Shape;238;p9"/>
          <p:cNvSpPr/>
          <p:nvPr/>
        </p:nvSpPr>
        <p:spPr>
          <a:xfrm>
            <a:off x="2407444" y="2790825"/>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95.2%</a:t>
            </a:r>
            <a:endParaRPr b="0" i="0" sz="1400" u="none" cap="none" strike="noStrike">
              <a:solidFill>
                <a:srgbClr val="333333"/>
              </a:solidFill>
              <a:latin typeface="Arial"/>
              <a:ea typeface="Arial"/>
              <a:cs typeface="Arial"/>
              <a:sym typeface="Arial"/>
            </a:endParaRPr>
          </a:p>
        </p:txBody>
      </p:sp>
      <p:sp>
        <p:nvSpPr>
          <p:cNvPr id="239" name="Google Shape;239;p9"/>
          <p:cNvSpPr/>
          <p:nvPr/>
        </p:nvSpPr>
        <p:spPr>
          <a:xfrm>
            <a:off x="4576763" y="2790825"/>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99.8%</a:t>
            </a:r>
            <a:endParaRPr b="0" i="0" sz="1400" u="none" cap="none" strike="noStrike">
              <a:solidFill>
                <a:srgbClr val="333333"/>
              </a:solidFill>
              <a:latin typeface="Arial"/>
              <a:ea typeface="Arial"/>
              <a:cs typeface="Arial"/>
              <a:sym typeface="Arial"/>
            </a:endParaRPr>
          </a:p>
        </p:txBody>
      </p:sp>
      <p:sp>
        <p:nvSpPr>
          <p:cNvPr id="240" name="Google Shape;240;p9"/>
          <p:cNvSpPr/>
          <p:nvPr/>
        </p:nvSpPr>
        <p:spPr>
          <a:xfrm>
            <a:off x="6746081" y="2790825"/>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+4.6%</a:t>
            </a:r>
            <a:endParaRPr b="0" i="0" sz="1400" u="none" cap="none" strike="noStrike">
              <a:solidFill>
                <a:srgbClr val="333333"/>
              </a:solidFill>
              <a:latin typeface="Arial"/>
              <a:ea typeface="Arial"/>
              <a:cs typeface="Arial"/>
              <a:sym typeface="Arial"/>
            </a:endParaRPr>
          </a:p>
        </p:txBody>
      </p:sp>
      <p:sp>
        <p:nvSpPr>
          <p:cNvPr id="241" name="Google Shape;241;p9"/>
          <p:cNvSpPr/>
          <p:nvPr/>
        </p:nvSpPr>
        <p:spPr>
          <a:xfrm>
            <a:off x="238125" y="3252788"/>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Price Per Unit</a:t>
            </a:r>
            <a:endParaRPr b="0" i="0" sz="1400" u="none" cap="none" strike="noStrike">
              <a:solidFill>
                <a:srgbClr val="333333"/>
              </a:solidFill>
              <a:latin typeface="Arial"/>
              <a:ea typeface="Arial"/>
              <a:cs typeface="Arial"/>
              <a:sym typeface="Arial"/>
            </a:endParaRPr>
          </a:p>
        </p:txBody>
      </p:sp>
      <p:sp>
        <p:nvSpPr>
          <p:cNvPr id="242" name="Google Shape;242;p9"/>
          <p:cNvSpPr/>
          <p:nvPr/>
        </p:nvSpPr>
        <p:spPr>
          <a:xfrm>
            <a:off x="2407444" y="3252788"/>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94.7%</a:t>
            </a:r>
            <a:endParaRPr b="0" i="0" sz="1400" u="none" cap="none" strike="noStrike">
              <a:solidFill>
                <a:srgbClr val="333333"/>
              </a:solidFill>
              <a:latin typeface="Arial"/>
              <a:ea typeface="Arial"/>
              <a:cs typeface="Arial"/>
              <a:sym typeface="Arial"/>
            </a:endParaRPr>
          </a:p>
        </p:txBody>
      </p:sp>
      <p:sp>
        <p:nvSpPr>
          <p:cNvPr id="243" name="Google Shape;243;p9"/>
          <p:cNvSpPr/>
          <p:nvPr/>
        </p:nvSpPr>
        <p:spPr>
          <a:xfrm>
            <a:off x="4576763" y="3252788"/>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99.9%</a:t>
            </a:r>
            <a:endParaRPr b="0" i="0" sz="1400" u="none" cap="none" strike="noStrike">
              <a:solidFill>
                <a:srgbClr val="333333"/>
              </a:solidFill>
              <a:latin typeface="Arial"/>
              <a:ea typeface="Arial"/>
              <a:cs typeface="Arial"/>
              <a:sym typeface="Arial"/>
            </a:endParaRPr>
          </a:p>
        </p:txBody>
      </p:sp>
      <p:sp>
        <p:nvSpPr>
          <p:cNvPr id="244" name="Google Shape;244;p9"/>
          <p:cNvSpPr/>
          <p:nvPr/>
        </p:nvSpPr>
        <p:spPr>
          <a:xfrm>
            <a:off x="6746081" y="3252788"/>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+5.2%</a:t>
            </a:r>
            <a:endParaRPr b="0" i="0" sz="1400" u="none" cap="none" strike="noStrike">
              <a:solidFill>
                <a:srgbClr val="333333"/>
              </a:solidFill>
              <a:latin typeface="Arial"/>
              <a:ea typeface="Arial"/>
              <a:cs typeface="Arial"/>
              <a:sym typeface="Arial"/>
            </a:endParaRPr>
          </a:p>
        </p:txBody>
      </p:sp>
      <p:sp>
        <p:nvSpPr>
          <p:cNvPr id="245" name="Google Shape;245;p9"/>
          <p:cNvSpPr/>
          <p:nvPr/>
        </p:nvSpPr>
        <p:spPr>
          <a:xfrm>
            <a:off x="238125" y="3714750"/>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Total Spent</a:t>
            </a:r>
            <a:endParaRPr b="0" i="0" sz="1400" u="none" cap="none" strike="noStrike">
              <a:solidFill>
                <a:srgbClr val="333333"/>
              </a:solidFill>
              <a:latin typeface="Arial"/>
              <a:ea typeface="Arial"/>
              <a:cs typeface="Arial"/>
              <a:sym typeface="Arial"/>
            </a:endParaRPr>
          </a:p>
        </p:txBody>
      </p:sp>
      <p:sp>
        <p:nvSpPr>
          <p:cNvPr id="246" name="Google Shape;246;p9"/>
          <p:cNvSpPr/>
          <p:nvPr/>
        </p:nvSpPr>
        <p:spPr>
          <a:xfrm>
            <a:off x="2407444" y="3714750"/>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95.0%</a:t>
            </a:r>
            <a:endParaRPr b="0" i="0" sz="1400" u="none" cap="none" strike="noStrike">
              <a:solidFill>
                <a:srgbClr val="333333"/>
              </a:solidFill>
              <a:latin typeface="Arial"/>
              <a:ea typeface="Arial"/>
              <a:cs typeface="Arial"/>
              <a:sym typeface="Arial"/>
            </a:endParaRPr>
          </a:p>
        </p:txBody>
      </p:sp>
      <p:sp>
        <p:nvSpPr>
          <p:cNvPr id="247" name="Google Shape;247;p9"/>
          <p:cNvSpPr/>
          <p:nvPr/>
        </p:nvSpPr>
        <p:spPr>
          <a:xfrm>
            <a:off x="4576763" y="3714750"/>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99.8%</a:t>
            </a:r>
            <a:endParaRPr b="0" i="0" sz="1400" u="none" cap="none" strike="noStrike">
              <a:solidFill>
                <a:srgbClr val="333333"/>
              </a:solidFill>
              <a:latin typeface="Arial"/>
              <a:ea typeface="Arial"/>
              <a:cs typeface="Arial"/>
              <a:sym typeface="Arial"/>
            </a:endParaRPr>
          </a:p>
        </p:txBody>
      </p:sp>
      <p:sp>
        <p:nvSpPr>
          <p:cNvPr id="248" name="Google Shape;248;p9"/>
          <p:cNvSpPr/>
          <p:nvPr/>
        </p:nvSpPr>
        <p:spPr>
          <a:xfrm>
            <a:off x="6746081" y="3714750"/>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+4.8%</a:t>
            </a:r>
            <a:endParaRPr b="0" i="0" sz="1400" u="none" cap="none" strike="noStrike">
              <a:solidFill>
                <a:srgbClr val="333333"/>
              </a:solidFill>
              <a:latin typeface="Arial"/>
              <a:ea typeface="Arial"/>
              <a:cs typeface="Arial"/>
              <a:sym typeface="Arial"/>
            </a:endParaRPr>
          </a:p>
        </p:txBody>
      </p:sp>
      <p:sp>
        <p:nvSpPr>
          <p:cNvPr id="249" name="Google Shape;249;p9"/>
          <p:cNvSpPr/>
          <p:nvPr/>
        </p:nvSpPr>
        <p:spPr>
          <a:xfrm>
            <a:off x="238125" y="4176713"/>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Item</a:t>
            </a:r>
            <a:endParaRPr b="0" i="0" sz="1400" u="none" cap="none" strike="noStrike">
              <a:solidFill>
                <a:srgbClr val="333333"/>
              </a:solidFill>
              <a:latin typeface="Arial"/>
              <a:ea typeface="Arial"/>
              <a:cs typeface="Arial"/>
              <a:sym typeface="Arial"/>
            </a:endParaRPr>
          </a:p>
        </p:txBody>
      </p:sp>
      <p:sp>
        <p:nvSpPr>
          <p:cNvPr id="250" name="Google Shape;250;p9"/>
          <p:cNvSpPr/>
          <p:nvPr/>
        </p:nvSpPr>
        <p:spPr>
          <a:xfrm>
            <a:off x="2407444" y="4176713"/>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95.0%</a:t>
            </a:r>
            <a:endParaRPr b="0" i="0" sz="1400" u="none" cap="none" strike="noStrike">
              <a:solidFill>
                <a:srgbClr val="333333"/>
              </a:solidFill>
              <a:latin typeface="Arial"/>
              <a:ea typeface="Arial"/>
              <a:cs typeface="Arial"/>
              <a:sym typeface="Arial"/>
            </a:endParaRPr>
          </a:p>
        </p:txBody>
      </p:sp>
      <p:sp>
        <p:nvSpPr>
          <p:cNvPr id="251" name="Google Shape;251;p9"/>
          <p:cNvSpPr/>
          <p:nvPr/>
        </p:nvSpPr>
        <p:spPr>
          <a:xfrm>
            <a:off x="4576763" y="4176713"/>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95.2%</a:t>
            </a:r>
            <a:endParaRPr b="0" i="0" sz="1400" u="none" cap="none" strike="noStrike">
              <a:solidFill>
                <a:srgbClr val="333333"/>
              </a:solidFill>
              <a:latin typeface="Arial"/>
              <a:ea typeface="Arial"/>
              <a:cs typeface="Arial"/>
              <a:sym typeface="Arial"/>
            </a:endParaRPr>
          </a:p>
        </p:txBody>
      </p:sp>
      <p:sp>
        <p:nvSpPr>
          <p:cNvPr id="252" name="Google Shape;252;p9"/>
          <p:cNvSpPr/>
          <p:nvPr/>
        </p:nvSpPr>
        <p:spPr>
          <a:xfrm>
            <a:off x="6746081" y="4176713"/>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+0.2%</a:t>
            </a:r>
            <a:endParaRPr b="0" i="0" sz="1400" u="none" cap="none" strike="noStrike">
              <a:solidFill>
                <a:srgbClr val="333333"/>
              </a:solidFill>
              <a:latin typeface="Arial"/>
              <a:ea typeface="Arial"/>
              <a:cs typeface="Arial"/>
              <a:sym typeface="Arial"/>
            </a:endParaRPr>
          </a:p>
        </p:txBody>
      </p:sp>
      <p:sp>
        <p:nvSpPr>
          <p:cNvPr id="253" name="Google Shape;253;p9"/>
          <p:cNvSpPr/>
          <p:nvPr/>
        </p:nvSpPr>
        <p:spPr>
          <a:xfrm>
            <a:off x="0" y="5086350"/>
            <a:ext cx="9144000" cy="573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9"/>
          <p:cNvSpPr txBox="1"/>
          <p:nvPr/>
        </p:nvSpPr>
        <p:spPr>
          <a:xfrm>
            <a:off x="8524875" y="4810125"/>
            <a:ext cx="476400" cy="190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900"/>
              <a:buFont typeface="Arial"/>
              <a:buNone/>
            </a:pPr>
            <a:r>
              <a:rPr b="0" i="0" lang="en-CA" sz="900" u="none" cap="none" strike="noStrike">
                <a:solidFill>
                  <a:srgbClr val="4285F4"/>
                </a:solidFill>
                <a:latin typeface="Arial"/>
                <a:ea typeface="Arial"/>
                <a:cs typeface="Arial"/>
                <a:sym typeface="Arial"/>
              </a:rPr>
              <a:t>8</a:t>
            </a:r>
            <a:endParaRPr b="0" i="0" sz="900" u="none" cap="none" strike="noStrike">
              <a:solidFill>
                <a:srgbClr val="4285F4"/>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8" name="Shape 258"/>
        <p:cNvGrpSpPr/>
        <p:nvPr/>
      </p:nvGrpSpPr>
      <p:grpSpPr>
        <a:xfrm>
          <a:off x="0" y="0"/>
          <a:ext cx="0" cy="0"/>
          <a:chOff x="0" y="0"/>
          <a:chExt cx="0" cy="0"/>
        </a:xfrm>
      </p:grpSpPr>
      <p:sp>
        <p:nvSpPr>
          <p:cNvPr id="259" name="Google Shape;259;g3813305b5f1_2_161"/>
          <p:cNvSpPr txBox="1"/>
          <p:nvPr/>
        </p:nvSpPr>
        <p:spPr>
          <a:xfrm>
            <a:off x="238125" y="476250"/>
            <a:ext cx="7905900" cy="61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CA" sz="2800" u="none" cap="none" strike="noStrike">
                <a:solidFill>
                  <a:srgbClr val="333333"/>
                </a:solidFill>
                <a:latin typeface="Arial"/>
                <a:ea typeface="Arial"/>
                <a:cs typeface="Arial"/>
                <a:sym typeface="Arial"/>
              </a:rPr>
              <a:t>Data Cleaning Process</a:t>
            </a:r>
            <a:endParaRPr b="1" i="0" sz="2800" u="none" cap="none" strike="noStrike">
              <a:solidFill>
                <a:srgbClr val="333333"/>
              </a:solidFill>
              <a:latin typeface="Arial"/>
              <a:ea typeface="Arial"/>
              <a:cs typeface="Arial"/>
              <a:sym typeface="Arial"/>
            </a:endParaRPr>
          </a:p>
        </p:txBody>
      </p:sp>
      <p:sp>
        <p:nvSpPr>
          <p:cNvPr id="260" name="Google Shape;260;g3813305b5f1_2_161"/>
          <p:cNvSpPr/>
          <p:nvPr/>
        </p:nvSpPr>
        <p:spPr>
          <a:xfrm>
            <a:off x="238125" y="1123950"/>
            <a:ext cx="2476500" cy="381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g3813305b5f1_2_161"/>
          <p:cNvSpPr/>
          <p:nvPr/>
        </p:nvSpPr>
        <p:spPr>
          <a:xfrm>
            <a:off x="0" y="5086350"/>
            <a:ext cx="9144000" cy="573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g3813305b5f1_2_161"/>
          <p:cNvSpPr txBox="1"/>
          <p:nvPr/>
        </p:nvSpPr>
        <p:spPr>
          <a:xfrm>
            <a:off x="939705" y="1301436"/>
            <a:ext cx="80010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CA">
                <a:solidFill>
                  <a:srgbClr val="333333"/>
                </a:solidFill>
              </a:rPr>
              <a:t>Replace missing values for </a:t>
            </a:r>
            <a:r>
              <a:rPr b="1" lang="en-CA">
                <a:solidFill>
                  <a:srgbClr val="333333"/>
                </a:solidFill>
              </a:rPr>
              <a:t>Quantity, Price Per Unit, and Total Spent</a:t>
            </a:r>
            <a:r>
              <a:rPr lang="en-CA">
                <a:solidFill>
                  <a:srgbClr val="333333"/>
                </a:solidFill>
              </a:rPr>
              <a:t> to median</a:t>
            </a:r>
            <a:endParaRPr b="0" i="0" sz="1400" u="none" cap="none" strike="noStrike">
              <a:solidFill>
                <a:srgbClr val="333333"/>
              </a:solidFill>
              <a:latin typeface="Arial"/>
              <a:ea typeface="Arial"/>
              <a:cs typeface="Arial"/>
              <a:sym typeface="Arial"/>
            </a:endParaRPr>
          </a:p>
        </p:txBody>
      </p:sp>
      <p:sp>
        <p:nvSpPr>
          <p:cNvPr id="263" name="Google Shape;263;g3813305b5f1_2_161"/>
          <p:cNvSpPr/>
          <p:nvPr/>
        </p:nvSpPr>
        <p:spPr>
          <a:xfrm>
            <a:off x="539655" y="1328859"/>
            <a:ext cx="266700" cy="2667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CA" sz="1200">
                <a:solidFill>
                  <a:srgbClr val="FFFFFF"/>
                </a:solidFill>
              </a:rPr>
              <a:t>8</a:t>
            </a:r>
            <a:endParaRPr b="1" i="0" sz="1200" u="none" cap="none" strike="noStrike">
              <a:solidFill>
                <a:srgbClr val="FFFFFF"/>
              </a:solidFill>
              <a:latin typeface="Arial"/>
              <a:ea typeface="Arial"/>
              <a:cs typeface="Arial"/>
              <a:sym typeface="Arial"/>
            </a:endParaRPr>
          </a:p>
        </p:txBody>
      </p:sp>
      <p:graphicFrame>
        <p:nvGraphicFramePr>
          <p:cNvPr id="264" name="Google Shape;264;g3813305b5f1_2_161"/>
          <p:cNvGraphicFramePr/>
          <p:nvPr/>
        </p:nvGraphicFramePr>
        <p:xfrm>
          <a:off x="429525" y="2212625"/>
          <a:ext cx="3000000" cy="3000000"/>
        </p:xfrm>
        <a:graphic>
          <a:graphicData uri="http://schemas.openxmlformats.org/drawingml/2006/table">
            <a:tbl>
              <a:tblPr>
                <a:noFill/>
                <a:tableStyleId>{97A3180D-EFE3-4077-B2F7-DDD0E7515586}</a:tableStyleId>
              </a:tblPr>
              <a:tblGrid>
                <a:gridCol w="1141850"/>
                <a:gridCol w="1143250"/>
              </a:tblGrid>
              <a:tr h="356600">
                <a:tc>
                  <a:txBody>
                    <a:bodyPr/>
                    <a:lstStyle/>
                    <a:p>
                      <a:pPr indent="0" lvl="0" marL="0" rtl="0" algn="ctr">
                        <a:spcBef>
                          <a:spcPts val="0"/>
                        </a:spcBef>
                        <a:spcAft>
                          <a:spcPts val="0"/>
                        </a:spcAft>
                        <a:buNone/>
                      </a:pPr>
                      <a:r>
                        <a:rPr b="1" lang="en-CA"/>
                        <a:t>Column</a:t>
                      </a:r>
                      <a:endParaRPr b="1"/>
                    </a:p>
                  </a:txBody>
                  <a:tcPr marT="91425" marB="91425" marR="91425" marL="91425">
                    <a:solidFill>
                      <a:srgbClr val="F3F3F3"/>
                    </a:solidFill>
                  </a:tcPr>
                </a:tc>
                <a:tc>
                  <a:txBody>
                    <a:bodyPr/>
                    <a:lstStyle/>
                    <a:p>
                      <a:pPr indent="0" lvl="0" marL="0" rtl="0" algn="ctr">
                        <a:spcBef>
                          <a:spcPts val="0"/>
                        </a:spcBef>
                        <a:spcAft>
                          <a:spcPts val="0"/>
                        </a:spcAft>
                        <a:buNone/>
                      </a:pPr>
                      <a:r>
                        <a:rPr b="1" lang="en-CA"/>
                        <a:t>Median</a:t>
                      </a:r>
                      <a:endParaRPr b="1"/>
                    </a:p>
                  </a:txBody>
                  <a:tcPr marT="91425" marB="91425" marR="91425" marL="91425">
                    <a:solidFill>
                      <a:srgbClr val="F3F3F3"/>
                    </a:solidFill>
                  </a:tcPr>
                </a:tc>
              </a:tr>
              <a:tr h="356600">
                <a:tc>
                  <a:txBody>
                    <a:bodyPr/>
                    <a:lstStyle/>
                    <a:p>
                      <a:pPr indent="0" lvl="0" marL="0" rtl="0" algn="ctr">
                        <a:spcBef>
                          <a:spcPts val="0"/>
                        </a:spcBef>
                        <a:spcAft>
                          <a:spcPts val="0"/>
                        </a:spcAft>
                        <a:buNone/>
                      </a:pPr>
                      <a:r>
                        <a:rPr lang="en-CA"/>
                        <a:t>Quantity</a:t>
                      </a:r>
                      <a:endParaRPr/>
                    </a:p>
                  </a:txBody>
                  <a:tcPr marT="91425" marB="91425" marR="91425" marL="91425"/>
                </a:tc>
                <a:tc>
                  <a:txBody>
                    <a:bodyPr/>
                    <a:lstStyle/>
                    <a:p>
                      <a:pPr indent="0" lvl="0" marL="0" rtl="0" algn="ctr">
                        <a:spcBef>
                          <a:spcPts val="0"/>
                        </a:spcBef>
                        <a:spcAft>
                          <a:spcPts val="0"/>
                        </a:spcAft>
                        <a:buNone/>
                      </a:pPr>
                      <a:r>
                        <a:rPr lang="en-CA"/>
                        <a:t>3.0</a:t>
                      </a:r>
                      <a:endParaRPr/>
                    </a:p>
                  </a:txBody>
                  <a:tcPr marT="91425" marB="91425" marR="91425" marL="91425"/>
                </a:tc>
              </a:tr>
              <a:tr h="356600">
                <a:tc>
                  <a:txBody>
                    <a:bodyPr/>
                    <a:lstStyle/>
                    <a:p>
                      <a:pPr indent="0" lvl="0" marL="0" rtl="0" algn="ctr">
                        <a:spcBef>
                          <a:spcPts val="0"/>
                        </a:spcBef>
                        <a:spcAft>
                          <a:spcPts val="0"/>
                        </a:spcAft>
                        <a:buNone/>
                      </a:pPr>
                      <a:r>
                        <a:rPr lang="en-CA"/>
                        <a:t>Price</a:t>
                      </a:r>
                      <a:endParaRPr/>
                    </a:p>
                  </a:txBody>
                  <a:tcPr marT="91425" marB="91425" marR="91425" marL="91425"/>
                </a:tc>
                <a:tc>
                  <a:txBody>
                    <a:bodyPr/>
                    <a:lstStyle/>
                    <a:p>
                      <a:pPr indent="0" lvl="0" marL="0" rtl="0" algn="ctr">
                        <a:spcBef>
                          <a:spcPts val="0"/>
                        </a:spcBef>
                        <a:spcAft>
                          <a:spcPts val="0"/>
                        </a:spcAft>
                        <a:buNone/>
                      </a:pPr>
                      <a:r>
                        <a:rPr lang="en-CA"/>
                        <a:t>3.0</a:t>
                      </a:r>
                      <a:endParaRPr/>
                    </a:p>
                  </a:txBody>
                  <a:tcPr marT="91425" marB="91425" marR="91425" marL="91425"/>
                </a:tc>
              </a:tr>
              <a:tr h="548650">
                <a:tc>
                  <a:txBody>
                    <a:bodyPr/>
                    <a:lstStyle/>
                    <a:p>
                      <a:pPr indent="0" lvl="0" marL="0" rtl="0" algn="ctr">
                        <a:spcBef>
                          <a:spcPts val="0"/>
                        </a:spcBef>
                        <a:spcAft>
                          <a:spcPts val="0"/>
                        </a:spcAft>
                        <a:buNone/>
                      </a:pPr>
                      <a:r>
                        <a:rPr lang="en-CA"/>
                        <a:t>Total Spent</a:t>
                      </a:r>
                      <a:endParaRPr/>
                    </a:p>
                  </a:txBody>
                  <a:tcPr marT="91425" marB="91425" marR="91425" marL="91425"/>
                </a:tc>
                <a:tc>
                  <a:txBody>
                    <a:bodyPr/>
                    <a:lstStyle/>
                    <a:p>
                      <a:pPr indent="0" lvl="0" marL="0" rtl="0" algn="ctr">
                        <a:spcBef>
                          <a:spcPts val="0"/>
                        </a:spcBef>
                        <a:spcAft>
                          <a:spcPts val="0"/>
                        </a:spcAft>
                        <a:buNone/>
                      </a:pPr>
                      <a:r>
                        <a:rPr lang="en-CA"/>
                        <a:t>8.0</a:t>
                      </a:r>
                      <a:endParaRPr/>
                    </a:p>
                  </a:txBody>
                  <a:tcPr marT="91425" marB="91425" marR="91425" marL="91425"/>
                </a:tc>
              </a:tr>
            </a:tbl>
          </a:graphicData>
        </a:graphic>
      </p:graphicFrame>
      <p:pic>
        <p:nvPicPr>
          <p:cNvPr id="265" name="Google Shape;265;g3813305b5f1_2_161"/>
          <p:cNvPicPr preferRelativeResize="0"/>
          <p:nvPr/>
        </p:nvPicPr>
        <p:blipFill rotWithShape="1">
          <a:blip r:embed="rId3">
            <a:alphaModFix/>
          </a:blip>
          <a:srcRect b="2359" l="1361" r="0" t="3265"/>
          <a:stretch/>
        </p:blipFill>
        <p:spPr>
          <a:xfrm>
            <a:off x="3339325" y="2010825"/>
            <a:ext cx="5426675" cy="2439749"/>
          </a:xfrm>
          <a:prstGeom prst="rect">
            <a:avLst/>
          </a:prstGeom>
          <a:noFill/>
          <a:ln>
            <a:noFill/>
          </a:ln>
        </p:spPr>
      </p:pic>
      <p:sp>
        <p:nvSpPr>
          <p:cNvPr id="266" name="Google Shape;266;g3813305b5f1_2_161"/>
          <p:cNvSpPr/>
          <p:nvPr/>
        </p:nvSpPr>
        <p:spPr>
          <a:xfrm>
            <a:off x="4834924" y="3113738"/>
            <a:ext cx="1896600" cy="1228200"/>
          </a:xfrm>
          <a:prstGeom prst="roundRect">
            <a:avLst>
              <a:gd fmla="val 16667" name="adj"/>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0" name="Shape 270"/>
        <p:cNvGrpSpPr/>
        <p:nvPr/>
      </p:nvGrpSpPr>
      <p:grpSpPr>
        <a:xfrm>
          <a:off x="0" y="0"/>
          <a:ext cx="0" cy="0"/>
          <a:chOff x="0" y="0"/>
          <a:chExt cx="0" cy="0"/>
        </a:xfrm>
      </p:grpSpPr>
      <p:sp>
        <p:nvSpPr>
          <p:cNvPr id="271" name="Google Shape;271;g3813305b5f1_2_128"/>
          <p:cNvSpPr txBox="1"/>
          <p:nvPr/>
        </p:nvSpPr>
        <p:spPr>
          <a:xfrm>
            <a:off x="238125" y="476250"/>
            <a:ext cx="7905900" cy="61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CA" sz="2800" u="none" cap="none" strike="noStrike">
                <a:solidFill>
                  <a:srgbClr val="333333"/>
                </a:solidFill>
                <a:latin typeface="Arial"/>
                <a:ea typeface="Arial"/>
                <a:cs typeface="Arial"/>
                <a:sym typeface="Arial"/>
              </a:rPr>
              <a:t>Data Quality Improvement</a:t>
            </a:r>
            <a:endParaRPr b="1" i="0" sz="2800" u="none" cap="none" strike="noStrike">
              <a:solidFill>
                <a:srgbClr val="333333"/>
              </a:solidFill>
              <a:latin typeface="Arial"/>
              <a:ea typeface="Arial"/>
              <a:cs typeface="Arial"/>
              <a:sym typeface="Arial"/>
            </a:endParaRPr>
          </a:p>
        </p:txBody>
      </p:sp>
      <p:sp>
        <p:nvSpPr>
          <p:cNvPr id="272" name="Google Shape;272;g3813305b5f1_2_128"/>
          <p:cNvSpPr/>
          <p:nvPr/>
        </p:nvSpPr>
        <p:spPr>
          <a:xfrm>
            <a:off x="238125" y="1123950"/>
            <a:ext cx="2476500" cy="381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g3813305b5f1_2_128"/>
          <p:cNvSpPr txBox="1"/>
          <p:nvPr/>
        </p:nvSpPr>
        <p:spPr>
          <a:xfrm>
            <a:off x="238125" y="1238250"/>
            <a:ext cx="79059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CA" sz="1800" u="none" cap="none" strike="noStrike">
                <a:solidFill>
                  <a:srgbClr val="333333"/>
                </a:solidFill>
                <a:latin typeface="Arial"/>
                <a:ea typeface="Arial"/>
                <a:cs typeface="Arial"/>
                <a:sym typeface="Arial"/>
              </a:rPr>
              <a:t>Significantly reduced data issues after cleaning process</a:t>
            </a:r>
            <a:endParaRPr b="0" i="0" sz="1800" u="none" cap="none" strike="noStrike">
              <a:solidFill>
                <a:srgbClr val="333333"/>
              </a:solidFill>
              <a:latin typeface="Arial"/>
              <a:ea typeface="Arial"/>
              <a:cs typeface="Arial"/>
              <a:sym typeface="Arial"/>
            </a:endParaRPr>
          </a:p>
        </p:txBody>
      </p:sp>
      <p:graphicFrame>
        <p:nvGraphicFramePr>
          <p:cNvPr id="274" name="Google Shape;274;g3813305b5f1_2_128"/>
          <p:cNvGraphicFramePr/>
          <p:nvPr/>
        </p:nvGraphicFramePr>
        <p:xfrm>
          <a:off x="238125" y="1866900"/>
          <a:ext cx="3000000" cy="3000000"/>
        </p:xfrm>
        <a:graphic>
          <a:graphicData uri="http://schemas.openxmlformats.org/drawingml/2006/table">
            <a:tbl>
              <a:tblPr>
                <a:noFill/>
                <a:tableStyleId>{AB8B689A-D122-4BED-B824-72223E290D58}</a:tableStyleId>
              </a:tblPr>
              <a:tblGrid>
                <a:gridCol w="1809750"/>
                <a:gridCol w="1809750"/>
                <a:gridCol w="1809750"/>
                <a:gridCol w="1809750"/>
              </a:tblGrid>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sp>
        <p:nvSpPr>
          <p:cNvPr id="275" name="Google Shape;275;g3813305b5f1_2_128"/>
          <p:cNvSpPr/>
          <p:nvPr/>
        </p:nvSpPr>
        <p:spPr>
          <a:xfrm>
            <a:off x="238125" y="1866900"/>
            <a:ext cx="2159700" cy="452400"/>
          </a:xfrm>
          <a:prstGeom prst="rect">
            <a:avLst/>
          </a:prstGeom>
          <a:solidFill>
            <a:srgbClr val="F8F9FA"/>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CA" sz="1400" u="none" cap="none" strike="noStrike">
                <a:solidFill>
                  <a:srgbClr val="333333"/>
                </a:solidFill>
                <a:latin typeface="Arial"/>
                <a:ea typeface="Arial"/>
                <a:cs typeface="Arial"/>
                <a:sym typeface="Arial"/>
              </a:rPr>
              <a:t>Column</a:t>
            </a:r>
            <a:endParaRPr b="1" i="0" sz="1400" u="none" cap="none" strike="noStrike">
              <a:solidFill>
                <a:srgbClr val="333333"/>
              </a:solidFill>
              <a:latin typeface="Arial"/>
              <a:ea typeface="Arial"/>
              <a:cs typeface="Arial"/>
              <a:sym typeface="Arial"/>
            </a:endParaRPr>
          </a:p>
        </p:txBody>
      </p:sp>
      <p:sp>
        <p:nvSpPr>
          <p:cNvPr id="276" name="Google Shape;276;g3813305b5f1_2_128"/>
          <p:cNvSpPr/>
          <p:nvPr/>
        </p:nvSpPr>
        <p:spPr>
          <a:xfrm>
            <a:off x="2407444" y="1866900"/>
            <a:ext cx="2159700" cy="452400"/>
          </a:xfrm>
          <a:prstGeom prst="rect">
            <a:avLst/>
          </a:prstGeom>
          <a:solidFill>
            <a:srgbClr val="F8F9FA"/>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CA" sz="1400" u="none" cap="none" strike="noStrike">
                <a:solidFill>
                  <a:srgbClr val="333333"/>
                </a:solidFill>
                <a:latin typeface="Arial"/>
                <a:ea typeface="Arial"/>
                <a:cs typeface="Arial"/>
                <a:sym typeface="Arial"/>
              </a:rPr>
              <a:t>Original Non-</a:t>
            </a:r>
            <a:r>
              <a:rPr b="1" lang="en-CA">
                <a:solidFill>
                  <a:srgbClr val="333333"/>
                </a:solidFill>
              </a:rPr>
              <a:t>issue</a:t>
            </a:r>
            <a:r>
              <a:rPr b="1" i="0" lang="en-CA" sz="1400" u="none" cap="none" strike="noStrike">
                <a:solidFill>
                  <a:srgbClr val="333333"/>
                </a:solidFill>
                <a:latin typeface="Arial"/>
                <a:ea typeface="Arial"/>
                <a:cs typeface="Arial"/>
                <a:sym typeface="Arial"/>
              </a:rPr>
              <a:t> (%)</a:t>
            </a:r>
            <a:endParaRPr b="1" i="0" sz="1400" u="none" cap="none" strike="noStrike">
              <a:solidFill>
                <a:srgbClr val="333333"/>
              </a:solidFill>
              <a:latin typeface="Arial"/>
              <a:ea typeface="Arial"/>
              <a:cs typeface="Arial"/>
              <a:sym typeface="Arial"/>
            </a:endParaRPr>
          </a:p>
        </p:txBody>
      </p:sp>
      <p:sp>
        <p:nvSpPr>
          <p:cNvPr id="277" name="Google Shape;277;g3813305b5f1_2_128"/>
          <p:cNvSpPr/>
          <p:nvPr/>
        </p:nvSpPr>
        <p:spPr>
          <a:xfrm>
            <a:off x="4576763" y="1866900"/>
            <a:ext cx="2159700" cy="452400"/>
          </a:xfrm>
          <a:prstGeom prst="rect">
            <a:avLst/>
          </a:prstGeom>
          <a:solidFill>
            <a:srgbClr val="F8F9FA"/>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CA" sz="1400" u="none" cap="none" strike="noStrike">
                <a:solidFill>
                  <a:srgbClr val="333333"/>
                </a:solidFill>
                <a:latin typeface="Arial"/>
                <a:ea typeface="Arial"/>
                <a:cs typeface="Arial"/>
                <a:sym typeface="Arial"/>
              </a:rPr>
              <a:t>Cleaned Non-</a:t>
            </a:r>
            <a:r>
              <a:rPr b="1" lang="en-CA">
                <a:solidFill>
                  <a:srgbClr val="333333"/>
                </a:solidFill>
              </a:rPr>
              <a:t>issue</a:t>
            </a:r>
            <a:r>
              <a:rPr b="1" i="0" lang="en-CA" sz="1400" u="none" cap="none" strike="noStrike">
                <a:solidFill>
                  <a:srgbClr val="333333"/>
                </a:solidFill>
                <a:latin typeface="Arial"/>
                <a:ea typeface="Arial"/>
                <a:cs typeface="Arial"/>
                <a:sym typeface="Arial"/>
              </a:rPr>
              <a:t> (%)</a:t>
            </a:r>
            <a:endParaRPr b="1" i="0" sz="1400" u="none" cap="none" strike="noStrike">
              <a:solidFill>
                <a:srgbClr val="333333"/>
              </a:solidFill>
              <a:latin typeface="Arial"/>
              <a:ea typeface="Arial"/>
              <a:cs typeface="Arial"/>
              <a:sym typeface="Arial"/>
            </a:endParaRPr>
          </a:p>
        </p:txBody>
      </p:sp>
      <p:sp>
        <p:nvSpPr>
          <p:cNvPr id="278" name="Google Shape;278;g3813305b5f1_2_128"/>
          <p:cNvSpPr/>
          <p:nvPr/>
        </p:nvSpPr>
        <p:spPr>
          <a:xfrm>
            <a:off x="6746081" y="1866900"/>
            <a:ext cx="2159700" cy="452400"/>
          </a:xfrm>
          <a:prstGeom prst="rect">
            <a:avLst/>
          </a:prstGeom>
          <a:solidFill>
            <a:srgbClr val="F8F9FA"/>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CA" sz="1400" u="none" cap="none" strike="noStrike">
                <a:solidFill>
                  <a:srgbClr val="333333"/>
                </a:solidFill>
                <a:latin typeface="Arial"/>
                <a:ea typeface="Arial"/>
                <a:cs typeface="Arial"/>
                <a:sym typeface="Arial"/>
              </a:rPr>
              <a:t>Change (%)</a:t>
            </a:r>
            <a:endParaRPr b="1" i="0" sz="1400" u="none" cap="none" strike="noStrike">
              <a:solidFill>
                <a:srgbClr val="333333"/>
              </a:solidFill>
              <a:latin typeface="Arial"/>
              <a:ea typeface="Arial"/>
              <a:cs typeface="Arial"/>
              <a:sym typeface="Arial"/>
            </a:endParaRPr>
          </a:p>
        </p:txBody>
      </p:sp>
      <p:sp>
        <p:nvSpPr>
          <p:cNvPr id="279" name="Google Shape;279;g3813305b5f1_2_128"/>
          <p:cNvSpPr/>
          <p:nvPr/>
        </p:nvSpPr>
        <p:spPr>
          <a:xfrm>
            <a:off x="238125" y="2328863"/>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Transaction Date</a:t>
            </a:r>
            <a:endParaRPr b="0" i="0" sz="1400" u="none" cap="none" strike="noStrike">
              <a:solidFill>
                <a:srgbClr val="333333"/>
              </a:solidFill>
              <a:latin typeface="Arial"/>
              <a:ea typeface="Arial"/>
              <a:cs typeface="Arial"/>
              <a:sym typeface="Arial"/>
            </a:endParaRPr>
          </a:p>
        </p:txBody>
      </p:sp>
      <p:sp>
        <p:nvSpPr>
          <p:cNvPr id="280" name="Google Shape;280;g3813305b5f1_2_128"/>
          <p:cNvSpPr/>
          <p:nvPr/>
        </p:nvSpPr>
        <p:spPr>
          <a:xfrm>
            <a:off x="2407444" y="2328863"/>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95.3%</a:t>
            </a:r>
            <a:endParaRPr b="0" i="0" sz="1400" u="none" cap="none" strike="noStrike">
              <a:solidFill>
                <a:srgbClr val="333333"/>
              </a:solidFill>
              <a:latin typeface="Arial"/>
              <a:ea typeface="Arial"/>
              <a:cs typeface="Arial"/>
              <a:sym typeface="Arial"/>
            </a:endParaRPr>
          </a:p>
        </p:txBody>
      </p:sp>
      <p:sp>
        <p:nvSpPr>
          <p:cNvPr id="281" name="Google Shape;281;g3813305b5f1_2_128"/>
          <p:cNvSpPr/>
          <p:nvPr/>
        </p:nvSpPr>
        <p:spPr>
          <a:xfrm>
            <a:off x="4576763" y="2328863"/>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100%</a:t>
            </a:r>
            <a:endParaRPr b="0" i="0" sz="1400" u="none" cap="none" strike="noStrike">
              <a:solidFill>
                <a:srgbClr val="333333"/>
              </a:solidFill>
              <a:latin typeface="Arial"/>
              <a:ea typeface="Arial"/>
              <a:cs typeface="Arial"/>
              <a:sym typeface="Arial"/>
            </a:endParaRPr>
          </a:p>
        </p:txBody>
      </p:sp>
      <p:sp>
        <p:nvSpPr>
          <p:cNvPr id="282" name="Google Shape;282;g3813305b5f1_2_128"/>
          <p:cNvSpPr/>
          <p:nvPr/>
        </p:nvSpPr>
        <p:spPr>
          <a:xfrm>
            <a:off x="6746081" y="2328863"/>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+4.7%</a:t>
            </a:r>
            <a:endParaRPr b="0" i="0" sz="1400" u="none" cap="none" strike="noStrike">
              <a:solidFill>
                <a:srgbClr val="333333"/>
              </a:solidFill>
              <a:latin typeface="Arial"/>
              <a:ea typeface="Arial"/>
              <a:cs typeface="Arial"/>
              <a:sym typeface="Arial"/>
            </a:endParaRPr>
          </a:p>
        </p:txBody>
      </p:sp>
      <p:sp>
        <p:nvSpPr>
          <p:cNvPr id="283" name="Google Shape;283;g3813305b5f1_2_128"/>
          <p:cNvSpPr/>
          <p:nvPr/>
        </p:nvSpPr>
        <p:spPr>
          <a:xfrm>
            <a:off x="238125" y="2790825"/>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Quantity</a:t>
            </a:r>
            <a:endParaRPr b="0" i="0" sz="1400" u="none" cap="none" strike="noStrike">
              <a:solidFill>
                <a:srgbClr val="333333"/>
              </a:solidFill>
              <a:latin typeface="Arial"/>
              <a:ea typeface="Arial"/>
              <a:cs typeface="Arial"/>
              <a:sym typeface="Arial"/>
            </a:endParaRPr>
          </a:p>
        </p:txBody>
      </p:sp>
      <p:sp>
        <p:nvSpPr>
          <p:cNvPr id="284" name="Google Shape;284;g3813305b5f1_2_128"/>
          <p:cNvSpPr/>
          <p:nvPr/>
        </p:nvSpPr>
        <p:spPr>
          <a:xfrm>
            <a:off x="2407444" y="2790825"/>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95.2%</a:t>
            </a:r>
            <a:endParaRPr b="0" i="0" sz="1400" u="none" cap="none" strike="noStrike">
              <a:solidFill>
                <a:srgbClr val="333333"/>
              </a:solidFill>
              <a:latin typeface="Arial"/>
              <a:ea typeface="Arial"/>
              <a:cs typeface="Arial"/>
              <a:sym typeface="Arial"/>
            </a:endParaRPr>
          </a:p>
        </p:txBody>
      </p:sp>
      <p:sp>
        <p:nvSpPr>
          <p:cNvPr id="285" name="Google Shape;285;g3813305b5f1_2_128"/>
          <p:cNvSpPr/>
          <p:nvPr/>
        </p:nvSpPr>
        <p:spPr>
          <a:xfrm>
            <a:off x="4576763" y="2790825"/>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CA">
                <a:solidFill>
                  <a:srgbClr val="333333"/>
                </a:solidFill>
              </a:rPr>
              <a:t>100</a:t>
            </a:r>
            <a:r>
              <a:rPr b="0" i="0" lang="en-CA" sz="1400" u="none" cap="none" strike="noStrike">
                <a:solidFill>
                  <a:srgbClr val="333333"/>
                </a:solidFill>
                <a:latin typeface="Arial"/>
                <a:ea typeface="Arial"/>
                <a:cs typeface="Arial"/>
                <a:sym typeface="Arial"/>
              </a:rPr>
              <a:t>%</a:t>
            </a:r>
            <a:endParaRPr b="0" i="0" sz="1400" u="none" cap="none" strike="noStrike">
              <a:solidFill>
                <a:srgbClr val="333333"/>
              </a:solidFill>
              <a:latin typeface="Arial"/>
              <a:ea typeface="Arial"/>
              <a:cs typeface="Arial"/>
              <a:sym typeface="Arial"/>
            </a:endParaRPr>
          </a:p>
        </p:txBody>
      </p:sp>
      <p:sp>
        <p:nvSpPr>
          <p:cNvPr id="286" name="Google Shape;286;g3813305b5f1_2_128"/>
          <p:cNvSpPr/>
          <p:nvPr/>
        </p:nvSpPr>
        <p:spPr>
          <a:xfrm>
            <a:off x="6746081" y="2790825"/>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+4.</a:t>
            </a:r>
            <a:r>
              <a:rPr lang="en-CA">
                <a:solidFill>
                  <a:srgbClr val="333333"/>
                </a:solidFill>
              </a:rPr>
              <a:t>8</a:t>
            </a:r>
            <a:r>
              <a:rPr b="0" i="0" lang="en-CA" sz="1400" u="none" cap="none" strike="noStrike">
                <a:solidFill>
                  <a:srgbClr val="333333"/>
                </a:solidFill>
                <a:latin typeface="Arial"/>
                <a:ea typeface="Arial"/>
                <a:cs typeface="Arial"/>
                <a:sym typeface="Arial"/>
              </a:rPr>
              <a:t>%</a:t>
            </a:r>
            <a:endParaRPr b="0" i="0" sz="1400" u="none" cap="none" strike="noStrike">
              <a:solidFill>
                <a:srgbClr val="333333"/>
              </a:solidFill>
              <a:latin typeface="Arial"/>
              <a:ea typeface="Arial"/>
              <a:cs typeface="Arial"/>
              <a:sym typeface="Arial"/>
            </a:endParaRPr>
          </a:p>
        </p:txBody>
      </p:sp>
      <p:sp>
        <p:nvSpPr>
          <p:cNvPr id="287" name="Google Shape;287;g3813305b5f1_2_128"/>
          <p:cNvSpPr/>
          <p:nvPr/>
        </p:nvSpPr>
        <p:spPr>
          <a:xfrm>
            <a:off x="238125" y="3252788"/>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Price Per Unit</a:t>
            </a:r>
            <a:endParaRPr b="0" i="0" sz="1400" u="none" cap="none" strike="noStrike">
              <a:solidFill>
                <a:srgbClr val="333333"/>
              </a:solidFill>
              <a:latin typeface="Arial"/>
              <a:ea typeface="Arial"/>
              <a:cs typeface="Arial"/>
              <a:sym typeface="Arial"/>
            </a:endParaRPr>
          </a:p>
        </p:txBody>
      </p:sp>
      <p:sp>
        <p:nvSpPr>
          <p:cNvPr id="288" name="Google Shape;288;g3813305b5f1_2_128"/>
          <p:cNvSpPr/>
          <p:nvPr/>
        </p:nvSpPr>
        <p:spPr>
          <a:xfrm>
            <a:off x="2407444" y="3252788"/>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94.7%</a:t>
            </a:r>
            <a:endParaRPr b="0" i="0" sz="1400" u="none" cap="none" strike="noStrike">
              <a:solidFill>
                <a:srgbClr val="333333"/>
              </a:solidFill>
              <a:latin typeface="Arial"/>
              <a:ea typeface="Arial"/>
              <a:cs typeface="Arial"/>
              <a:sym typeface="Arial"/>
            </a:endParaRPr>
          </a:p>
        </p:txBody>
      </p:sp>
      <p:sp>
        <p:nvSpPr>
          <p:cNvPr id="289" name="Google Shape;289;g3813305b5f1_2_128"/>
          <p:cNvSpPr/>
          <p:nvPr/>
        </p:nvSpPr>
        <p:spPr>
          <a:xfrm>
            <a:off x="4576763" y="3252788"/>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CA">
                <a:solidFill>
                  <a:srgbClr val="333333"/>
                </a:solidFill>
              </a:rPr>
              <a:t>100</a:t>
            </a:r>
            <a:r>
              <a:rPr b="0" i="0" lang="en-CA" sz="1400" u="none" cap="none" strike="noStrike">
                <a:solidFill>
                  <a:srgbClr val="333333"/>
                </a:solidFill>
                <a:latin typeface="Arial"/>
                <a:ea typeface="Arial"/>
                <a:cs typeface="Arial"/>
                <a:sym typeface="Arial"/>
              </a:rPr>
              <a:t>%</a:t>
            </a:r>
            <a:endParaRPr b="0" i="0" sz="1400" u="none" cap="none" strike="noStrike">
              <a:solidFill>
                <a:srgbClr val="333333"/>
              </a:solidFill>
              <a:latin typeface="Arial"/>
              <a:ea typeface="Arial"/>
              <a:cs typeface="Arial"/>
              <a:sym typeface="Arial"/>
            </a:endParaRPr>
          </a:p>
        </p:txBody>
      </p:sp>
      <p:sp>
        <p:nvSpPr>
          <p:cNvPr id="290" name="Google Shape;290;g3813305b5f1_2_128"/>
          <p:cNvSpPr/>
          <p:nvPr/>
        </p:nvSpPr>
        <p:spPr>
          <a:xfrm>
            <a:off x="6746081" y="3252788"/>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+5.</a:t>
            </a:r>
            <a:r>
              <a:rPr lang="en-CA">
                <a:solidFill>
                  <a:srgbClr val="333333"/>
                </a:solidFill>
              </a:rPr>
              <a:t>3</a:t>
            </a:r>
            <a:r>
              <a:rPr b="0" i="0" lang="en-CA" sz="1400" u="none" cap="none" strike="noStrike">
                <a:solidFill>
                  <a:srgbClr val="333333"/>
                </a:solidFill>
                <a:latin typeface="Arial"/>
                <a:ea typeface="Arial"/>
                <a:cs typeface="Arial"/>
                <a:sym typeface="Arial"/>
              </a:rPr>
              <a:t>%</a:t>
            </a:r>
            <a:endParaRPr b="0" i="0" sz="1400" u="none" cap="none" strike="noStrike">
              <a:solidFill>
                <a:srgbClr val="333333"/>
              </a:solidFill>
              <a:latin typeface="Arial"/>
              <a:ea typeface="Arial"/>
              <a:cs typeface="Arial"/>
              <a:sym typeface="Arial"/>
            </a:endParaRPr>
          </a:p>
        </p:txBody>
      </p:sp>
      <p:sp>
        <p:nvSpPr>
          <p:cNvPr id="291" name="Google Shape;291;g3813305b5f1_2_128"/>
          <p:cNvSpPr/>
          <p:nvPr/>
        </p:nvSpPr>
        <p:spPr>
          <a:xfrm>
            <a:off x="238125" y="3714750"/>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Total Spent</a:t>
            </a:r>
            <a:endParaRPr b="0" i="0" sz="1400" u="none" cap="none" strike="noStrike">
              <a:solidFill>
                <a:srgbClr val="333333"/>
              </a:solidFill>
              <a:latin typeface="Arial"/>
              <a:ea typeface="Arial"/>
              <a:cs typeface="Arial"/>
              <a:sym typeface="Arial"/>
            </a:endParaRPr>
          </a:p>
        </p:txBody>
      </p:sp>
      <p:sp>
        <p:nvSpPr>
          <p:cNvPr id="292" name="Google Shape;292;g3813305b5f1_2_128"/>
          <p:cNvSpPr/>
          <p:nvPr/>
        </p:nvSpPr>
        <p:spPr>
          <a:xfrm>
            <a:off x="2407444" y="3714750"/>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95.0%</a:t>
            </a:r>
            <a:endParaRPr b="0" i="0" sz="1400" u="none" cap="none" strike="noStrike">
              <a:solidFill>
                <a:srgbClr val="333333"/>
              </a:solidFill>
              <a:latin typeface="Arial"/>
              <a:ea typeface="Arial"/>
              <a:cs typeface="Arial"/>
              <a:sym typeface="Arial"/>
            </a:endParaRPr>
          </a:p>
        </p:txBody>
      </p:sp>
      <p:sp>
        <p:nvSpPr>
          <p:cNvPr id="293" name="Google Shape;293;g3813305b5f1_2_128"/>
          <p:cNvSpPr/>
          <p:nvPr/>
        </p:nvSpPr>
        <p:spPr>
          <a:xfrm>
            <a:off x="4576763" y="3714750"/>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CA">
                <a:solidFill>
                  <a:srgbClr val="333333"/>
                </a:solidFill>
              </a:rPr>
              <a:t>100</a:t>
            </a:r>
            <a:r>
              <a:rPr b="0" i="0" lang="en-CA" sz="1400" u="none" cap="none" strike="noStrike">
                <a:solidFill>
                  <a:srgbClr val="333333"/>
                </a:solidFill>
                <a:latin typeface="Arial"/>
                <a:ea typeface="Arial"/>
                <a:cs typeface="Arial"/>
                <a:sym typeface="Arial"/>
              </a:rPr>
              <a:t>%</a:t>
            </a:r>
            <a:endParaRPr b="0" i="0" sz="1400" u="none" cap="none" strike="noStrike">
              <a:solidFill>
                <a:srgbClr val="333333"/>
              </a:solidFill>
              <a:latin typeface="Arial"/>
              <a:ea typeface="Arial"/>
              <a:cs typeface="Arial"/>
              <a:sym typeface="Arial"/>
            </a:endParaRPr>
          </a:p>
        </p:txBody>
      </p:sp>
      <p:sp>
        <p:nvSpPr>
          <p:cNvPr id="294" name="Google Shape;294;g3813305b5f1_2_128"/>
          <p:cNvSpPr/>
          <p:nvPr/>
        </p:nvSpPr>
        <p:spPr>
          <a:xfrm>
            <a:off x="6746081" y="3714750"/>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a:t>
            </a:r>
            <a:r>
              <a:rPr lang="en-CA">
                <a:solidFill>
                  <a:srgbClr val="333333"/>
                </a:solidFill>
              </a:rPr>
              <a:t>5.0</a:t>
            </a:r>
            <a:r>
              <a:rPr b="0" i="0" lang="en-CA" sz="1400" u="none" cap="none" strike="noStrike">
                <a:solidFill>
                  <a:srgbClr val="333333"/>
                </a:solidFill>
                <a:latin typeface="Arial"/>
                <a:ea typeface="Arial"/>
                <a:cs typeface="Arial"/>
                <a:sym typeface="Arial"/>
              </a:rPr>
              <a:t>%</a:t>
            </a:r>
            <a:endParaRPr b="0" i="0" sz="1400" u="none" cap="none" strike="noStrike">
              <a:solidFill>
                <a:srgbClr val="333333"/>
              </a:solidFill>
              <a:latin typeface="Arial"/>
              <a:ea typeface="Arial"/>
              <a:cs typeface="Arial"/>
              <a:sym typeface="Arial"/>
            </a:endParaRPr>
          </a:p>
        </p:txBody>
      </p:sp>
      <p:sp>
        <p:nvSpPr>
          <p:cNvPr id="295" name="Google Shape;295;g3813305b5f1_2_128"/>
          <p:cNvSpPr/>
          <p:nvPr/>
        </p:nvSpPr>
        <p:spPr>
          <a:xfrm>
            <a:off x="238125" y="4176713"/>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Item</a:t>
            </a:r>
            <a:endParaRPr b="0" i="0" sz="1400" u="none" cap="none" strike="noStrike">
              <a:solidFill>
                <a:srgbClr val="333333"/>
              </a:solidFill>
              <a:latin typeface="Arial"/>
              <a:ea typeface="Arial"/>
              <a:cs typeface="Arial"/>
              <a:sym typeface="Arial"/>
            </a:endParaRPr>
          </a:p>
        </p:txBody>
      </p:sp>
      <p:sp>
        <p:nvSpPr>
          <p:cNvPr id="296" name="Google Shape;296;g3813305b5f1_2_128"/>
          <p:cNvSpPr/>
          <p:nvPr/>
        </p:nvSpPr>
        <p:spPr>
          <a:xfrm>
            <a:off x="2407444" y="4176713"/>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95.0%</a:t>
            </a:r>
            <a:endParaRPr b="0" i="0" sz="1400" u="none" cap="none" strike="noStrike">
              <a:solidFill>
                <a:srgbClr val="333333"/>
              </a:solidFill>
              <a:latin typeface="Arial"/>
              <a:ea typeface="Arial"/>
              <a:cs typeface="Arial"/>
              <a:sym typeface="Arial"/>
            </a:endParaRPr>
          </a:p>
        </p:txBody>
      </p:sp>
      <p:sp>
        <p:nvSpPr>
          <p:cNvPr id="297" name="Google Shape;297;g3813305b5f1_2_128"/>
          <p:cNvSpPr/>
          <p:nvPr/>
        </p:nvSpPr>
        <p:spPr>
          <a:xfrm>
            <a:off x="4576763" y="4176713"/>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95.2%</a:t>
            </a:r>
            <a:endParaRPr b="0" i="0" sz="1400" u="none" cap="none" strike="noStrike">
              <a:solidFill>
                <a:srgbClr val="333333"/>
              </a:solidFill>
              <a:latin typeface="Arial"/>
              <a:ea typeface="Arial"/>
              <a:cs typeface="Arial"/>
              <a:sym typeface="Arial"/>
            </a:endParaRPr>
          </a:p>
        </p:txBody>
      </p:sp>
      <p:sp>
        <p:nvSpPr>
          <p:cNvPr id="298" name="Google Shape;298;g3813305b5f1_2_128"/>
          <p:cNvSpPr/>
          <p:nvPr/>
        </p:nvSpPr>
        <p:spPr>
          <a:xfrm>
            <a:off x="6746081" y="4176713"/>
            <a:ext cx="2159700" cy="4524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+0.2%</a:t>
            </a:r>
            <a:endParaRPr b="0" i="0" sz="1400" u="none" cap="none" strike="noStrike">
              <a:solidFill>
                <a:srgbClr val="333333"/>
              </a:solidFill>
              <a:latin typeface="Arial"/>
              <a:ea typeface="Arial"/>
              <a:cs typeface="Arial"/>
              <a:sym typeface="Arial"/>
            </a:endParaRPr>
          </a:p>
        </p:txBody>
      </p:sp>
      <p:sp>
        <p:nvSpPr>
          <p:cNvPr id="299" name="Google Shape;299;g3813305b5f1_2_128"/>
          <p:cNvSpPr/>
          <p:nvPr/>
        </p:nvSpPr>
        <p:spPr>
          <a:xfrm>
            <a:off x="0" y="5086350"/>
            <a:ext cx="9144000" cy="573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g3813305b5f1_2_128"/>
          <p:cNvSpPr txBox="1"/>
          <p:nvPr/>
        </p:nvSpPr>
        <p:spPr>
          <a:xfrm>
            <a:off x="8524875" y="4810125"/>
            <a:ext cx="476400" cy="190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900"/>
              <a:buFont typeface="Arial"/>
              <a:buNone/>
            </a:pPr>
            <a:r>
              <a:rPr b="0" i="0" lang="en-CA" sz="900" u="none" cap="none" strike="noStrike">
                <a:solidFill>
                  <a:srgbClr val="4285F4"/>
                </a:solidFill>
                <a:latin typeface="Arial"/>
                <a:ea typeface="Arial"/>
                <a:cs typeface="Arial"/>
                <a:sym typeface="Arial"/>
              </a:rPr>
              <a:t>8</a:t>
            </a:r>
            <a:endParaRPr b="0" i="0" sz="900" u="none" cap="none" strike="noStrike">
              <a:solidFill>
                <a:srgbClr val="4285F4"/>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9FA"/>
        </a:solidFill>
      </p:bgPr>
    </p:bg>
    <p:spTree>
      <p:nvGrpSpPr>
        <p:cNvPr id="304" name="Shape 304"/>
        <p:cNvGrpSpPr/>
        <p:nvPr/>
      </p:nvGrpSpPr>
      <p:grpSpPr>
        <a:xfrm>
          <a:off x="0" y="0"/>
          <a:ext cx="0" cy="0"/>
          <a:chOff x="0" y="0"/>
          <a:chExt cx="0" cy="0"/>
        </a:xfrm>
      </p:grpSpPr>
      <p:sp>
        <p:nvSpPr>
          <p:cNvPr id="305" name="Google Shape;305;p10"/>
          <p:cNvSpPr txBox="1"/>
          <p:nvPr/>
        </p:nvSpPr>
        <p:spPr>
          <a:xfrm>
            <a:off x="333375" y="1143000"/>
            <a:ext cx="3810000" cy="190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0"/>
              <a:buFont typeface="Arial"/>
              <a:buNone/>
            </a:pPr>
            <a:r>
              <a:rPr b="1" i="0" lang="en-CA" sz="18000" u="none" cap="none" strike="noStrike">
                <a:solidFill>
                  <a:srgbClr val="EFEFED"/>
                </a:solidFill>
                <a:latin typeface="Arial"/>
                <a:ea typeface="Arial"/>
                <a:cs typeface="Arial"/>
                <a:sym typeface="Arial"/>
              </a:rPr>
              <a:t>03</a:t>
            </a:r>
            <a:endParaRPr b="1" i="0" sz="18000" u="none" cap="none" strike="noStrike">
              <a:solidFill>
                <a:srgbClr val="EFEFED"/>
              </a:solidFill>
              <a:latin typeface="Arial"/>
              <a:ea typeface="Arial"/>
              <a:cs typeface="Arial"/>
              <a:sym typeface="Arial"/>
            </a:endParaRPr>
          </a:p>
        </p:txBody>
      </p:sp>
      <p:sp>
        <p:nvSpPr>
          <p:cNvPr id="306" name="Google Shape;306;p10"/>
          <p:cNvSpPr txBox="1"/>
          <p:nvPr/>
        </p:nvSpPr>
        <p:spPr>
          <a:xfrm>
            <a:off x="523875" y="2190750"/>
            <a:ext cx="8001000" cy="762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800"/>
              <a:buFont typeface="Arial"/>
              <a:buNone/>
            </a:pPr>
            <a:r>
              <a:rPr b="1" i="0" lang="en-CA" sz="3800" u="none" cap="none" strike="noStrike">
                <a:solidFill>
                  <a:srgbClr val="333333"/>
                </a:solidFill>
                <a:latin typeface="Arial"/>
                <a:ea typeface="Arial"/>
                <a:cs typeface="Arial"/>
                <a:sym typeface="Arial"/>
              </a:rPr>
              <a:t>3. Data Analysis</a:t>
            </a:r>
            <a:r>
              <a:rPr b="1" lang="en-CA" sz="3800">
                <a:solidFill>
                  <a:srgbClr val="333333"/>
                </a:solidFill>
              </a:rPr>
              <a:t>, </a:t>
            </a:r>
            <a:r>
              <a:rPr b="1" i="0" lang="en-CA" sz="3800" u="none" cap="none" strike="noStrike">
                <a:solidFill>
                  <a:srgbClr val="333333"/>
                </a:solidFill>
                <a:latin typeface="Arial"/>
                <a:ea typeface="Arial"/>
                <a:cs typeface="Arial"/>
                <a:sym typeface="Arial"/>
              </a:rPr>
              <a:t>Suggestions</a:t>
            </a:r>
            <a:endParaRPr b="1" i="0" sz="3800" u="none" cap="none" strike="noStrike">
              <a:solidFill>
                <a:srgbClr val="33333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800"/>
              <a:buFont typeface="Arial"/>
              <a:buNone/>
            </a:pPr>
            <a:r>
              <a:rPr b="1" lang="en-CA" sz="3800">
                <a:solidFill>
                  <a:srgbClr val="333333"/>
                </a:solidFill>
              </a:rPr>
              <a:t>&amp;</a:t>
            </a:r>
            <a:endParaRPr b="1" sz="3800">
              <a:solidFill>
                <a:srgbClr val="333333"/>
              </a:solidFill>
            </a:endParaRPr>
          </a:p>
          <a:p>
            <a:pPr indent="0" lvl="0" marL="0" marR="0" rtl="0" algn="ctr">
              <a:lnSpc>
                <a:spcPct val="100000"/>
              </a:lnSpc>
              <a:spcBef>
                <a:spcPts val="0"/>
              </a:spcBef>
              <a:spcAft>
                <a:spcPts val="0"/>
              </a:spcAft>
              <a:buClr>
                <a:srgbClr val="000000"/>
              </a:buClr>
              <a:buSzPts val="3800"/>
              <a:buFont typeface="Arial"/>
              <a:buNone/>
            </a:pPr>
            <a:r>
              <a:rPr b="1" lang="en-CA" sz="3800">
                <a:solidFill>
                  <a:srgbClr val="333333"/>
                </a:solidFill>
              </a:rPr>
              <a:t>Business Strategy</a:t>
            </a:r>
            <a:r>
              <a:rPr b="1" i="0" lang="en-CA" sz="3800" u="none" cap="none" strike="noStrike">
                <a:solidFill>
                  <a:srgbClr val="333333"/>
                </a:solidFill>
                <a:latin typeface="Arial"/>
                <a:ea typeface="Arial"/>
                <a:cs typeface="Arial"/>
                <a:sym typeface="Arial"/>
              </a:rPr>
              <a:t> </a:t>
            </a:r>
            <a:br>
              <a:rPr b="1" i="0" lang="en-CA" sz="3800" u="none" cap="none" strike="noStrike">
                <a:solidFill>
                  <a:srgbClr val="333333"/>
                </a:solidFill>
                <a:latin typeface="Arial"/>
                <a:ea typeface="Arial"/>
                <a:cs typeface="Arial"/>
                <a:sym typeface="Arial"/>
              </a:rPr>
            </a:br>
            <a:endParaRPr b="1" sz="3800">
              <a:solidFill>
                <a:srgbClr val="333333"/>
              </a:solidFill>
            </a:endParaRPr>
          </a:p>
        </p:txBody>
      </p:sp>
      <p:sp>
        <p:nvSpPr>
          <p:cNvPr id="307" name="Google Shape;307;p10"/>
          <p:cNvSpPr txBox="1"/>
          <p:nvPr/>
        </p:nvSpPr>
        <p:spPr>
          <a:xfrm>
            <a:off x="8524875" y="4810125"/>
            <a:ext cx="476400" cy="190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900"/>
              <a:buFont typeface="Arial"/>
              <a:buNone/>
            </a:pPr>
            <a:r>
              <a:rPr b="0" i="0" lang="en-CA" sz="900" u="none" cap="none" strike="noStrike">
                <a:solidFill>
                  <a:srgbClr val="4285F4"/>
                </a:solidFill>
                <a:latin typeface="Arial"/>
                <a:ea typeface="Arial"/>
                <a:cs typeface="Arial"/>
                <a:sym typeface="Arial"/>
              </a:rPr>
              <a:t>9</a:t>
            </a:r>
            <a:endParaRPr b="0" i="0" sz="900" u="none" cap="none" strike="noStrike">
              <a:solidFill>
                <a:srgbClr val="4285F4"/>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1" name="Shape 311"/>
        <p:cNvGrpSpPr/>
        <p:nvPr/>
      </p:nvGrpSpPr>
      <p:grpSpPr>
        <a:xfrm>
          <a:off x="0" y="0"/>
          <a:ext cx="0" cy="0"/>
          <a:chOff x="0" y="0"/>
          <a:chExt cx="0" cy="0"/>
        </a:xfrm>
      </p:grpSpPr>
      <p:pic>
        <p:nvPicPr>
          <p:cNvPr id="312" name="Google Shape;312;p11" title="Item_Sales.png"/>
          <p:cNvPicPr preferRelativeResize="0"/>
          <p:nvPr/>
        </p:nvPicPr>
        <p:blipFill>
          <a:blip r:embed="rId3">
            <a:alphaModFix/>
          </a:blip>
          <a:stretch>
            <a:fillRect/>
          </a:stretch>
        </p:blipFill>
        <p:spPr>
          <a:xfrm>
            <a:off x="131740" y="2897030"/>
            <a:ext cx="1788660" cy="1716750"/>
          </a:xfrm>
          <a:prstGeom prst="rect">
            <a:avLst/>
          </a:prstGeom>
          <a:noFill/>
          <a:ln>
            <a:noFill/>
          </a:ln>
        </p:spPr>
      </p:pic>
      <p:sp>
        <p:nvSpPr>
          <p:cNvPr id="313" name="Google Shape;313;p11"/>
          <p:cNvSpPr txBox="1"/>
          <p:nvPr/>
        </p:nvSpPr>
        <p:spPr>
          <a:xfrm>
            <a:off x="238125" y="476250"/>
            <a:ext cx="7905900" cy="61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CA" sz="2800" u="none" cap="none" strike="noStrike">
                <a:solidFill>
                  <a:srgbClr val="333333"/>
                </a:solidFill>
                <a:latin typeface="Arial"/>
                <a:ea typeface="Arial"/>
                <a:cs typeface="Arial"/>
                <a:sym typeface="Arial"/>
              </a:rPr>
              <a:t>Top Performers by Sales &amp; Quantity</a:t>
            </a:r>
            <a:endParaRPr b="1" i="0" sz="2800" u="none" cap="none" strike="noStrike">
              <a:solidFill>
                <a:srgbClr val="333333"/>
              </a:solidFill>
              <a:latin typeface="Arial"/>
              <a:ea typeface="Arial"/>
              <a:cs typeface="Arial"/>
              <a:sym typeface="Arial"/>
            </a:endParaRPr>
          </a:p>
        </p:txBody>
      </p:sp>
      <p:sp>
        <p:nvSpPr>
          <p:cNvPr id="314" name="Google Shape;314;p11"/>
          <p:cNvSpPr/>
          <p:nvPr/>
        </p:nvSpPr>
        <p:spPr>
          <a:xfrm>
            <a:off x="238125" y="1123950"/>
            <a:ext cx="2476500" cy="381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1"/>
          <p:cNvSpPr/>
          <p:nvPr/>
        </p:nvSpPr>
        <p:spPr>
          <a:xfrm>
            <a:off x="4268900" y="3171661"/>
            <a:ext cx="1533300" cy="1257600"/>
          </a:xfrm>
          <a:prstGeom prst="rect">
            <a:avLst/>
          </a:prstGeom>
          <a:solidFill>
            <a:srgbClr val="FFFFFF"/>
          </a:solidFill>
          <a:ln cap="flat" cmpd="sng" w="7000">
            <a:solidFill>
              <a:srgbClr val="DADCE0"/>
            </a:solidFill>
            <a:prstDash val="solid"/>
            <a:round/>
            <a:headEnd len="sm" w="sm" type="none"/>
            <a:tailEnd len="sm" w="sm" type="none"/>
          </a:ln>
        </p:spPr>
        <p:txBody>
          <a:bodyPr anchorCtr="0" anchor="ctr" bIns="50275" lIns="50275" spcFirstLastPara="1" rIns="50275" wrap="square" tIns="50275">
            <a:noAutofit/>
          </a:bodyPr>
          <a:lstStyle/>
          <a:p>
            <a:pPr indent="0" lvl="0" marL="0" marR="0" rtl="0" algn="ctr">
              <a:lnSpc>
                <a:spcPct val="100000"/>
              </a:lnSpc>
              <a:spcBef>
                <a:spcPts val="0"/>
              </a:spcBef>
              <a:spcAft>
                <a:spcPts val="0"/>
              </a:spcAft>
              <a:buClr>
                <a:srgbClr val="000000"/>
              </a:buClr>
              <a:buSzPts val="770"/>
              <a:buFont typeface="Arial"/>
              <a:buNone/>
            </a:pPr>
            <a:r>
              <a:t/>
            </a:r>
            <a:endParaRPr b="0" i="0" sz="770" u="none" cap="none" strike="noStrike">
              <a:solidFill>
                <a:srgbClr val="000000"/>
              </a:solidFill>
              <a:latin typeface="Arial"/>
              <a:ea typeface="Arial"/>
              <a:cs typeface="Arial"/>
              <a:sym typeface="Arial"/>
            </a:endParaRPr>
          </a:p>
        </p:txBody>
      </p:sp>
      <p:sp>
        <p:nvSpPr>
          <p:cNvPr id="316" name="Google Shape;316;p11"/>
          <p:cNvSpPr txBox="1"/>
          <p:nvPr/>
        </p:nvSpPr>
        <p:spPr>
          <a:xfrm>
            <a:off x="4347490" y="3302646"/>
            <a:ext cx="1376400" cy="183600"/>
          </a:xfrm>
          <a:prstGeom prst="rect">
            <a:avLst/>
          </a:prstGeom>
          <a:noFill/>
          <a:ln>
            <a:noFill/>
          </a:ln>
        </p:spPr>
        <p:txBody>
          <a:bodyPr anchorCtr="0" anchor="t" bIns="50275" lIns="50275" spcFirstLastPara="1" rIns="50275" wrap="square" tIns="50275">
            <a:noAutofit/>
          </a:bodyPr>
          <a:lstStyle/>
          <a:p>
            <a:pPr indent="0" lvl="0" marL="0" marR="0" rtl="0" algn="l">
              <a:lnSpc>
                <a:spcPct val="100000"/>
              </a:lnSpc>
              <a:spcBef>
                <a:spcPts val="0"/>
              </a:spcBef>
              <a:spcAft>
                <a:spcPts val="0"/>
              </a:spcAft>
              <a:buClr>
                <a:srgbClr val="000000"/>
              </a:buClr>
              <a:buSzPts val="770"/>
              <a:buFont typeface="Arial"/>
              <a:buNone/>
            </a:pPr>
            <a:r>
              <a:rPr b="0" i="0" lang="en-CA" sz="770" u="none" cap="none" strike="noStrike">
                <a:solidFill>
                  <a:srgbClr val="9E9E9E"/>
                </a:solidFill>
                <a:latin typeface="Arial"/>
                <a:ea typeface="Arial"/>
                <a:cs typeface="Arial"/>
                <a:sym typeface="Arial"/>
              </a:rPr>
              <a:t>Total Sales Leader</a:t>
            </a:r>
            <a:endParaRPr b="0" i="0" sz="770" u="none" cap="none" strike="noStrike">
              <a:solidFill>
                <a:srgbClr val="9E9E9E"/>
              </a:solidFill>
              <a:latin typeface="Arial"/>
              <a:ea typeface="Arial"/>
              <a:cs typeface="Arial"/>
              <a:sym typeface="Arial"/>
            </a:endParaRPr>
          </a:p>
        </p:txBody>
      </p:sp>
      <p:sp>
        <p:nvSpPr>
          <p:cNvPr id="317" name="Google Shape;317;p11"/>
          <p:cNvSpPr txBox="1"/>
          <p:nvPr/>
        </p:nvSpPr>
        <p:spPr>
          <a:xfrm>
            <a:off x="4347490" y="3590813"/>
            <a:ext cx="1376400" cy="419100"/>
          </a:xfrm>
          <a:prstGeom prst="rect">
            <a:avLst/>
          </a:prstGeom>
          <a:noFill/>
          <a:ln>
            <a:noFill/>
          </a:ln>
        </p:spPr>
        <p:txBody>
          <a:bodyPr anchorCtr="0" anchor="ctr" bIns="50275" lIns="50275" spcFirstLastPara="1" rIns="50275" wrap="square" tIns="50275">
            <a:noAutofit/>
          </a:bodyPr>
          <a:lstStyle/>
          <a:p>
            <a:pPr indent="0" lvl="0" marL="0" marR="0" rtl="0" algn="ctr">
              <a:lnSpc>
                <a:spcPct val="100000"/>
              </a:lnSpc>
              <a:spcBef>
                <a:spcPts val="0"/>
              </a:spcBef>
              <a:spcAft>
                <a:spcPts val="0"/>
              </a:spcAft>
              <a:buClr>
                <a:srgbClr val="000000"/>
              </a:buClr>
              <a:buSzPts val="1760"/>
              <a:buFont typeface="Arial"/>
              <a:buNone/>
            </a:pPr>
            <a:r>
              <a:rPr b="1" i="0" lang="en-CA" sz="1760" u="none" cap="none" strike="noStrike">
                <a:solidFill>
                  <a:srgbClr val="333333"/>
                </a:solidFill>
                <a:latin typeface="Arial"/>
                <a:ea typeface="Arial"/>
                <a:cs typeface="Arial"/>
                <a:sym typeface="Arial"/>
              </a:rPr>
              <a:t>Salad</a:t>
            </a:r>
            <a:endParaRPr b="1" i="0" sz="1760" u="none" cap="none" strike="noStrike">
              <a:solidFill>
                <a:srgbClr val="333333"/>
              </a:solidFill>
              <a:latin typeface="Arial"/>
              <a:ea typeface="Arial"/>
              <a:cs typeface="Arial"/>
              <a:sym typeface="Arial"/>
            </a:endParaRPr>
          </a:p>
        </p:txBody>
      </p:sp>
      <p:sp>
        <p:nvSpPr>
          <p:cNvPr id="318" name="Google Shape;318;p11"/>
          <p:cNvSpPr txBox="1"/>
          <p:nvPr/>
        </p:nvSpPr>
        <p:spPr>
          <a:xfrm>
            <a:off x="4347490" y="4114752"/>
            <a:ext cx="1376400" cy="209400"/>
          </a:xfrm>
          <a:prstGeom prst="rect">
            <a:avLst/>
          </a:prstGeom>
          <a:noFill/>
          <a:ln>
            <a:noFill/>
          </a:ln>
        </p:spPr>
        <p:txBody>
          <a:bodyPr anchorCtr="0" anchor="t" bIns="50275" lIns="50275" spcFirstLastPara="1" rIns="50275" wrap="square" tIns="50275">
            <a:noAutofit/>
          </a:bodyPr>
          <a:lstStyle/>
          <a:p>
            <a:pPr indent="0" lvl="0" marL="0" marR="0" rtl="0" algn="r">
              <a:lnSpc>
                <a:spcPct val="100000"/>
              </a:lnSpc>
              <a:spcBef>
                <a:spcPts val="0"/>
              </a:spcBef>
              <a:spcAft>
                <a:spcPts val="0"/>
              </a:spcAft>
              <a:buClr>
                <a:srgbClr val="000000"/>
              </a:buClr>
              <a:buSzPts val="770"/>
              <a:buFont typeface="Arial"/>
              <a:buNone/>
            </a:pPr>
            <a:r>
              <a:rPr b="1" i="0" lang="en-CA" sz="770" u="none" cap="none" strike="noStrike">
                <a:solidFill>
                  <a:srgbClr val="56ADFF"/>
                </a:solidFill>
                <a:latin typeface="Arial"/>
                <a:ea typeface="Arial"/>
                <a:cs typeface="Arial"/>
                <a:sym typeface="Arial"/>
              </a:rPr>
              <a:t>$18,220</a:t>
            </a:r>
            <a:endParaRPr b="1" i="0" sz="770" u="none" cap="none" strike="noStrike">
              <a:solidFill>
                <a:srgbClr val="56ADFF"/>
              </a:solidFill>
              <a:latin typeface="Arial"/>
              <a:ea typeface="Arial"/>
              <a:cs typeface="Arial"/>
              <a:sym typeface="Arial"/>
            </a:endParaRPr>
          </a:p>
        </p:txBody>
      </p:sp>
      <p:sp>
        <p:nvSpPr>
          <p:cNvPr id="319" name="Google Shape;319;p11"/>
          <p:cNvSpPr/>
          <p:nvPr/>
        </p:nvSpPr>
        <p:spPr>
          <a:xfrm>
            <a:off x="7545452" y="3171598"/>
            <a:ext cx="1533300" cy="1257600"/>
          </a:xfrm>
          <a:prstGeom prst="rect">
            <a:avLst/>
          </a:prstGeom>
          <a:solidFill>
            <a:srgbClr val="FFFFFF"/>
          </a:solidFill>
          <a:ln cap="flat" cmpd="sng" w="7000">
            <a:solidFill>
              <a:srgbClr val="DADCE0"/>
            </a:solidFill>
            <a:prstDash val="solid"/>
            <a:round/>
            <a:headEnd len="sm" w="sm" type="none"/>
            <a:tailEnd len="sm" w="sm" type="none"/>
          </a:ln>
        </p:spPr>
        <p:txBody>
          <a:bodyPr anchorCtr="0" anchor="ctr" bIns="50300" lIns="50300" spcFirstLastPara="1" rIns="50300" wrap="square" tIns="50300">
            <a:noAutofit/>
          </a:bodyPr>
          <a:lstStyle/>
          <a:p>
            <a:pPr indent="0" lvl="0" marL="0" marR="0" rtl="0" algn="ctr">
              <a:lnSpc>
                <a:spcPct val="100000"/>
              </a:lnSpc>
              <a:spcBef>
                <a:spcPts val="0"/>
              </a:spcBef>
              <a:spcAft>
                <a:spcPts val="0"/>
              </a:spcAft>
              <a:buClr>
                <a:srgbClr val="000000"/>
              </a:buClr>
              <a:buSzPts val="770"/>
              <a:buFont typeface="Arial"/>
              <a:buNone/>
            </a:pPr>
            <a:r>
              <a:t/>
            </a:r>
            <a:endParaRPr b="0" i="0" sz="770" u="none" cap="none" strike="noStrike">
              <a:solidFill>
                <a:srgbClr val="000000"/>
              </a:solidFill>
              <a:latin typeface="Arial"/>
              <a:ea typeface="Arial"/>
              <a:cs typeface="Arial"/>
              <a:sym typeface="Arial"/>
            </a:endParaRPr>
          </a:p>
        </p:txBody>
      </p:sp>
      <p:sp>
        <p:nvSpPr>
          <p:cNvPr id="320" name="Google Shape;320;p11"/>
          <p:cNvSpPr txBox="1"/>
          <p:nvPr/>
        </p:nvSpPr>
        <p:spPr>
          <a:xfrm>
            <a:off x="7624045" y="3302587"/>
            <a:ext cx="1376100" cy="183600"/>
          </a:xfrm>
          <a:prstGeom prst="rect">
            <a:avLst/>
          </a:prstGeom>
          <a:noFill/>
          <a:ln>
            <a:noFill/>
          </a:ln>
        </p:spPr>
        <p:txBody>
          <a:bodyPr anchorCtr="0" anchor="t" bIns="50300" lIns="50300" spcFirstLastPara="1" rIns="50300" wrap="square" tIns="50300">
            <a:noAutofit/>
          </a:bodyPr>
          <a:lstStyle/>
          <a:p>
            <a:pPr indent="0" lvl="0" marL="0" marR="0" rtl="0" algn="l">
              <a:lnSpc>
                <a:spcPct val="100000"/>
              </a:lnSpc>
              <a:spcBef>
                <a:spcPts val="0"/>
              </a:spcBef>
              <a:spcAft>
                <a:spcPts val="0"/>
              </a:spcAft>
              <a:buClr>
                <a:srgbClr val="000000"/>
              </a:buClr>
              <a:buSzPts val="770"/>
              <a:buFont typeface="Arial"/>
              <a:buNone/>
            </a:pPr>
            <a:r>
              <a:rPr b="0" i="0" lang="en-CA" sz="770" u="none" cap="none" strike="noStrike">
                <a:solidFill>
                  <a:srgbClr val="9E9E9E"/>
                </a:solidFill>
                <a:latin typeface="Arial"/>
                <a:ea typeface="Arial"/>
                <a:cs typeface="Arial"/>
                <a:sym typeface="Arial"/>
              </a:rPr>
              <a:t>Sales Volume Leader</a:t>
            </a:r>
            <a:endParaRPr b="0" i="0" sz="770" u="none" cap="none" strike="noStrike">
              <a:solidFill>
                <a:srgbClr val="9E9E9E"/>
              </a:solidFill>
              <a:latin typeface="Arial"/>
              <a:ea typeface="Arial"/>
              <a:cs typeface="Arial"/>
              <a:sym typeface="Arial"/>
            </a:endParaRPr>
          </a:p>
        </p:txBody>
      </p:sp>
      <p:sp>
        <p:nvSpPr>
          <p:cNvPr id="321" name="Google Shape;321;p11"/>
          <p:cNvSpPr txBox="1"/>
          <p:nvPr/>
        </p:nvSpPr>
        <p:spPr>
          <a:xfrm>
            <a:off x="7624045" y="3590765"/>
            <a:ext cx="1376100" cy="419100"/>
          </a:xfrm>
          <a:prstGeom prst="rect">
            <a:avLst/>
          </a:prstGeom>
          <a:noFill/>
          <a:ln>
            <a:noFill/>
          </a:ln>
        </p:spPr>
        <p:txBody>
          <a:bodyPr anchorCtr="0" anchor="ctr" bIns="50300" lIns="50300" spcFirstLastPara="1" rIns="50300" wrap="square" tIns="50300">
            <a:noAutofit/>
          </a:bodyPr>
          <a:lstStyle/>
          <a:p>
            <a:pPr indent="0" lvl="0" marL="0" marR="0" rtl="0" algn="ctr">
              <a:lnSpc>
                <a:spcPct val="100000"/>
              </a:lnSpc>
              <a:spcBef>
                <a:spcPts val="0"/>
              </a:spcBef>
              <a:spcAft>
                <a:spcPts val="0"/>
              </a:spcAft>
              <a:buClr>
                <a:srgbClr val="000000"/>
              </a:buClr>
              <a:buSzPts val="1760"/>
              <a:buFont typeface="Arial"/>
              <a:buNone/>
            </a:pPr>
            <a:r>
              <a:rPr b="1" i="0" lang="en-CA" sz="1760" u="none" cap="none" strike="noStrike">
                <a:solidFill>
                  <a:srgbClr val="333333"/>
                </a:solidFill>
                <a:latin typeface="Arial"/>
                <a:ea typeface="Arial"/>
                <a:cs typeface="Arial"/>
                <a:sym typeface="Arial"/>
              </a:rPr>
              <a:t>Coffee</a:t>
            </a:r>
            <a:endParaRPr b="1" i="0" sz="1760" u="none" cap="none" strike="noStrike">
              <a:solidFill>
                <a:srgbClr val="333333"/>
              </a:solidFill>
              <a:latin typeface="Arial"/>
              <a:ea typeface="Arial"/>
              <a:cs typeface="Arial"/>
              <a:sym typeface="Arial"/>
            </a:endParaRPr>
          </a:p>
        </p:txBody>
      </p:sp>
      <p:sp>
        <p:nvSpPr>
          <p:cNvPr id="322" name="Google Shape;322;p11"/>
          <p:cNvSpPr txBox="1"/>
          <p:nvPr/>
        </p:nvSpPr>
        <p:spPr>
          <a:xfrm>
            <a:off x="7624045" y="4114725"/>
            <a:ext cx="1376100" cy="209400"/>
          </a:xfrm>
          <a:prstGeom prst="rect">
            <a:avLst/>
          </a:prstGeom>
          <a:noFill/>
          <a:ln>
            <a:noFill/>
          </a:ln>
        </p:spPr>
        <p:txBody>
          <a:bodyPr anchorCtr="0" anchor="t" bIns="50300" lIns="50300" spcFirstLastPara="1" rIns="50300" wrap="square" tIns="50300">
            <a:noAutofit/>
          </a:bodyPr>
          <a:lstStyle/>
          <a:p>
            <a:pPr indent="0" lvl="0" marL="0" marR="0" rtl="0" algn="r">
              <a:lnSpc>
                <a:spcPct val="100000"/>
              </a:lnSpc>
              <a:spcBef>
                <a:spcPts val="0"/>
              </a:spcBef>
              <a:spcAft>
                <a:spcPts val="0"/>
              </a:spcAft>
              <a:buClr>
                <a:srgbClr val="000000"/>
              </a:buClr>
              <a:buSzPts val="770"/>
              <a:buFont typeface="Arial"/>
              <a:buNone/>
            </a:pPr>
            <a:r>
              <a:rPr b="1" i="0" lang="en-CA" sz="770" u="none" cap="none" strike="noStrike">
                <a:solidFill>
                  <a:srgbClr val="56ADFF"/>
                </a:solidFill>
                <a:latin typeface="Arial"/>
                <a:ea typeface="Arial"/>
                <a:cs typeface="Arial"/>
                <a:sym typeface="Arial"/>
              </a:rPr>
              <a:t>3,766 units</a:t>
            </a:r>
            <a:endParaRPr b="1" i="0" sz="770" u="none" cap="none" strike="noStrike">
              <a:solidFill>
                <a:srgbClr val="56ADFF"/>
              </a:solidFill>
              <a:latin typeface="Arial"/>
              <a:ea typeface="Arial"/>
              <a:cs typeface="Arial"/>
              <a:sym typeface="Arial"/>
            </a:endParaRPr>
          </a:p>
        </p:txBody>
      </p:sp>
      <p:sp>
        <p:nvSpPr>
          <p:cNvPr id="323" name="Google Shape;323;p11"/>
          <p:cNvSpPr/>
          <p:nvPr/>
        </p:nvSpPr>
        <p:spPr>
          <a:xfrm>
            <a:off x="5925421" y="3178564"/>
            <a:ext cx="1533300" cy="1257600"/>
          </a:xfrm>
          <a:prstGeom prst="rect">
            <a:avLst/>
          </a:prstGeom>
          <a:solidFill>
            <a:srgbClr val="FFFFFF"/>
          </a:solidFill>
          <a:ln cap="flat" cmpd="sng" w="7000">
            <a:solidFill>
              <a:srgbClr val="DADCE0"/>
            </a:solidFill>
            <a:prstDash val="solid"/>
            <a:round/>
            <a:headEnd len="sm" w="sm" type="none"/>
            <a:tailEnd len="sm" w="sm" type="none"/>
          </a:ln>
        </p:spPr>
        <p:txBody>
          <a:bodyPr anchorCtr="0" anchor="ctr" bIns="50275" lIns="50275" spcFirstLastPara="1" rIns="50275" wrap="square" tIns="50275">
            <a:noAutofit/>
          </a:bodyPr>
          <a:lstStyle/>
          <a:p>
            <a:pPr indent="0" lvl="0" marL="0" marR="0" rtl="0" algn="ctr">
              <a:lnSpc>
                <a:spcPct val="100000"/>
              </a:lnSpc>
              <a:spcBef>
                <a:spcPts val="0"/>
              </a:spcBef>
              <a:spcAft>
                <a:spcPts val="0"/>
              </a:spcAft>
              <a:buClr>
                <a:srgbClr val="000000"/>
              </a:buClr>
              <a:buSzPts val="770"/>
              <a:buFont typeface="Arial"/>
              <a:buNone/>
            </a:pPr>
            <a:r>
              <a:t/>
            </a:r>
            <a:endParaRPr b="0" i="0" sz="770" u="none" cap="none" strike="noStrike">
              <a:solidFill>
                <a:srgbClr val="000000"/>
              </a:solidFill>
              <a:latin typeface="Arial"/>
              <a:ea typeface="Arial"/>
              <a:cs typeface="Arial"/>
              <a:sym typeface="Arial"/>
            </a:endParaRPr>
          </a:p>
        </p:txBody>
      </p:sp>
      <p:sp>
        <p:nvSpPr>
          <p:cNvPr id="324" name="Google Shape;324;p11"/>
          <p:cNvSpPr txBox="1"/>
          <p:nvPr/>
        </p:nvSpPr>
        <p:spPr>
          <a:xfrm>
            <a:off x="6004014" y="3272256"/>
            <a:ext cx="1376400" cy="183300"/>
          </a:xfrm>
          <a:prstGeom prst="rect">
            <a:avLst/>
          </a:prstGeom>
          <a:noFill/>
          <a:ln>
            <a:noFill/>
          </a:ln>
        </p:spPr>
        <p:txBody>
          <a:bodyPr anchorCtr="0" anchor="t" bIns="50275" lIns="50275" spcFirstLastPara="1" rIns="50275" wrap="square" tIns="50275">
            <a:noAutofit/>
          </a:bodyPr>
          <a:lstStyle/>
          <a:p>
            <a:pPr indent="0" lvl="0" marL="0" marR="0" rtl="0" algn="l">
              <a:lnSpc>
                <a:spcPct val="100000"/>
              </a:lnSpc>
              <a:spcBef>
                <a:spcPts val="0"/>
              </a:spcBef>
              <a:spcAft>
                <a:spcPts val="0"/>
              </a:spcAft>
              <a:buClr>
                <a:srgbClr val="000000"/>
              </a:buClr>
              <a:buSzPts val="770"/>
              <a:buFont typeface="Arial"/>
              <a:buNone/>
            </a:pPr>
            <a:r>
              <a:rPr b="0" i="0" lang="en-CA" sz="770" u="none" cap="none" strike="noStrike">
                <a:solidFill>
                  <a:srgbClr val="9E9E9E"/>
                </a:solidFill>
                <a:latin typeface="Arial"/>
                <a:ea typeface="Arial"/>
                <a:cs typeface="Arial"/>
                <a:sym typeface="Arial"/>
              </a:rPr>
              <a:t>Consistent Performers</a:t>
            </a:r>
            <a:endParaRPr b="0" i="0" sz="770" u="none" cap="none" strike="noStrike">
              <a:solidFill>
                <a:srgbClr val="9E9E9E"/>
              </a:solidFill>
              <a:latin typeface="Arial"/>
              <a:ea typeface="Arial"/>
              <a:cs typeface="Arial"/>
              <a:sym typeface="Arial"/>
            </a:endParaRPr>
          </a:p>
        </p:txBody>
      </p:sp>
      <p:sp>
        <p:nvSpPr>
          <p:cNvPr id="325" name="Google Shape;325;p11"/>
          <p:cNvSpPr txBox="1"/>
          <p:nvPr/>
        </p:nvSpPr>
        <p:spPr>
          <a:xfrm>
            <a:off x="6004014" y="3560435"/>
            <a:ext cx="1376400" cy="419100"/>
          </a:xfrm>
          <a:prstGeom prst="rect">
            <a:avLst/>
          </a:prstGeom>
          <a:noFill/>
          <a:ln>
            <a:noFill/>
          </a:ln>
        </p:spPr>
        <p:txBody>
          <a:bodyPr anchorCtr="0" anchor="ctr" bIns="50275" lIns="50275" spcFirstLastPara="1" rIns="50275" wrap="square" tIns="50275">
            <a:noAutofit/>
          </a:bodyPr>
          <a:lstStyle/>
          <a:p>
            <a:pPr indent="0" lvl="0" marL="0" marR="0" rtl="0" algn="ctr">
              <a:lnSpc>
                <a:spcPct val="100000"/>
              </a:lnSpc>
              <a:spcBef>
                <a:spcPts val="0"/>
              </a:spcBef>
              <a:spcAft>
                <a:spcPts val="0"/>
              </a:spcAft>
              <a:buClr>
                <a:srgbClr val="000000"/>
              </a:buClr>
              <a:buSzPts val="1760"/>
              <a:buFont typeface="Arial"/>
              <a:buNone/>
            </a:pPr>
            <a:r>
              <a:rPr b="1" i="0" lang="en-CA" sz="1760" u="none" cap="none" strike="noStrike">
                <a:solidFill>
                  <a:srgbClr val="333333"/>
                </a:solidFill>
                <a:latin typeface="Arial"/>
                <a:ea typeface="Arial"/>
                <a:cs typeface="Arial"/>
                <a:sym typeface="Arial"/>
              </a:rPr>
              <a:t>Sandwich &amp; Smoothie</a:t>
            </a:r>
            <a:endParaRPr b="1" i="0" sz="1760" u="none" cap="none" strike="noStrike">
              <a:solidFill>
                <a:srgbClr val="333333"/>
              </a:solidFill>
              <a:latin typeface="Arial"/>
              <a:ea typeface="Arial"/>
              <a:cs typeface="Arial"/>
              <a:sym typeface="Arial"/>
            </a:endParaRPr>
          </a:p>
        </p:txBody>
      </p:sp>
      <p:sp>
        <p:nvSpPr>
          <p:cNvPr id="326" name="Google Shape;326;p11"/>
          <p:cNvSpPr txBox="1"/>
          <p:nvPr/>
        </p:nvSpPr>
        <p:spPr>
          <a:xfrm>
            <a:off x="6004014" y="4084397"/>
            <a:ext cx="1376400" cy="209400"/>
          </a:xfrm>
          <a:prstGeom prst="rect">
            <a:avLst/>
          </a:prstGeom>
          <a:noFill/>
          <a:ln>
            <a:noFill/>
          </a:ln>
        </p:spPr>
        <p:txBody>
          <a:bodyPr anchorCtr="0" anchor="t" bIns="50275" lIns="50275" spcFirstLastPara="1" rIns="50275" wrap="square" tIns="50275">
            <a:noAutofit/>
          </a:bodyPr>
          <a:lstStyle/>
          <a:p>
            <a:pPr indent="0" lvl="0" marL="0" marR="0" rtl="0" algn="r">
              <a:lnSpc>
                <a:spcPct val="100000"/>
              </a:lnSpc>
              <a:spcBef>
                <a:spcPts val="0"/>
              </a:spcBef>
              <a:spcAft>
                <a:spcPts val="0"/>
              </a:spcAft>
              <a:buClr>
                <a:srgbClr val="000000"/>
              </a:buClr>
              <a:buSzPts val="770"/>
              <a:buFont typeface="Arial"/>
              <a:buNone/>
            </a:pPr>
            <a:r>
              <a:rPr b="1" i="0" lang="en-CA" sz="770" u="none" cap="none" strike="noStrike">
                <a:solidFill>
                  <a:srgbClr val="333333"/>
                </a:solidFill>
                <a:latin typeface="Arial"/>
                <a:ea typeface="Arial"/>
                <a:cs typeface="Arial"/>
                <a:sym typeface="Arial"/>
              </a:rPr>
              <a:t>Stable year-round</a:t>
            </a:r>
            <a:endParaRPr b="1" i="0" sz="770" u="none" cap="none" strike="noStrike">
              <a:solidFill>
                <a:srgbClr val="333333"/>
              </a:solidFill>
              <a:latin typeface="Arial"/>
              <a:ea typeface="Arial"/>
              <a:cs typeface="Arial"/>
              <a:sym typeface="Arial"/>
            </a:endParaRPr>
          </a:p>
        </p:txBody>
      </p:sp>
      <p:sp>
        <p:nvSpPr>
          <p:cNvPr id="327" name="Google Shape;327;p11"/>
          <p:cNvSpPr/>
          <p:nvPr/>
        </p:nvSpPr>
        <p:spPr>
          <a:xfrm>
            <a:off x="0" y="5086350"/>
            <a:ext cx="9144000" cy="573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8" name="Google Shape;328;p11" title="Item_Quantity.png"/>
          <p:cNvPicPr preferRelativeResize="0"/>
          <p:nvPr/>
        </p:nvPicPr>
        <p:blipFill>
          <a:blip r:embed="rId4">
            <a:alphaModFix/>
          </a:blip>
          <a:stretch>
            <a:fillRect/>
          </a:stretch>
        </p:blipFill>
        <p:spPr>
          <a:xfrm>
            <a:off x="2122215" y="2945509"/>
            <a:ext cx="1828001" cy="1716750"/>
          </a:xfrm>
          <a:prstGeom prst="rect">
            <a:avLst/>
          </a:prstGeom>
          <a:noFill/>
          <a:ln>
            <a:noFill/>
          </a:ln>
        </p:spPr>
      </p:pic>
      <p:sp>
        <p:nvSpPr>
          <p:cNvPr id="329" name="Google Shape;329;p11"/>
          <p:cNvSpPr txBox="1"/>
          <p:nvPr/>
        </p:nvSpPr>
        <p:spPr>
          <a:xfrm>
            <a:off x="238125" y="1190538"/>
            <a:ext cx="7070400" cy="7389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0"/>
              </a:spcBef>
              <a:spcAft>
                <a:spcPts val="0"/>
              </a:spcAft>
              <a:buClr>
                <a:schemeClr val="dk2"/>
              </a:buClr>
              <a:buSzPts val="1800"/>
              <a:buChar char="●"/>
            </a:pPr>
            <a:r>
              <a:rPr lang="en-CA" sz="1800">
                <a:solidFill>
                  <a:schemeClr val="dk2"/>
                </a:solidFill>
              </a:rPr>
              <a:t>A health-conscious trend Breakfast/lunch use </a:t>
            </a:r>
            <a:endParaRPr sz="1800">
              <a:solidFill>
                <a:schemeClr val="dk2"/>
              </a:solidFill>
            </a:endParaRPr>
          </a:p>
          <a:p>
            <a:pPr indent="-342900" lvl="0" marL="457200" rtl="0" algn="l">
              <a:lnSpc>
                <a:spcPct val="100000"/>
              </a:lnSpc>
              <a:spcBef>
                <a:spcPts val="0"/>
              </a:spcBef>
              <a:spcAft>
                <a:spcPts val="0"/>
              </a:spcAft>
              <a:buClr>
                <a:schemeClr val="dk2"/>
              </a:buClr>
              <a:buSzPts val="1800"/>
              <a:buChar char="●"/>
            </a:pPr>
            <a:r>
              <a:rPr lang="en-CA" sz="1800">
                <a:solidFill>
                  <a:schemeClr val="dk2"/>
                </a:solidFill>
              </a:rPr>
              <a:t>Beverages bring customers in daily </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3" name="Shape 333"/>
        <p:cNvGrpSpPr/>
        <p:nvPr/>
      </p:nvGrpSpPr>
      <p:grpSpPr>
        <a:xfrm>
          <a:off x="0" y="0"/>
          <a:ext cx="0" cy="0"/>
          <a:chOff x="0" y="0"/>
          <a:chExt cx="0" cy="0"/>
        </a:xfrm>
      </p:grpSpPr>
      <p:pic>
        <p:nvPicPr>
          <p:cNvPr id="334" name="Google Shape;334;p12"/>
          <p:cNvPicPr preferRelativeResize="0"/>
          <p:nvPr/>
        </p:nvPicPr>
        <p:blipFill>
          <a:blip r:embed="rId3">
            <a:alphaModFix/>
          </a:blip>
          <a:stretch>
            <a:fillRect/>
          </a:stretch>
        </p:blipFill>
        <p:spPr>
          <a:xfrm>
            <a:off x="1605799" y="2929256"/>
            <a:ext cx="2318466" cy="2318466"/>
          </a:xfrm>
          <a:prstGeom prst="rect">
            <a:avLst/>
          </a:prstGeom>
          <a:noFill/>
          <a:ln>
            <a:noFill/>
          </a:ln>
        </p:spPr>
      </p:pic>
      <p:pic>
        <p:nvPicPr>
          <p:cNvPr id="335" name="Google Shape;335;p12"/>
          <p:cNvPicPr preferRelativeResize="0"/>
          <p:nvPr/>
        </p:nvPicPr>
        <p:blipFill>
          <a:blip r:embed="rId4">
            <a:alphaModFix/>
          </a:blip>
          <a:stretch>
            <a:fillRect/>
          </a:stretch>
        </p:blipFill>
        <p:spPr>
          <a:xfrm>
            <a:off x="5149958" y="2929256"/>
            <a:ext cx="2318466" cy="2318466"/>
          </a:xfrm>
          <a:prstGeom prst="rect">
            <a:avLst/>
          </a:prstGeom>
          <a:noFill/>
          <a:ln>
            <a:noFill/>
          </a:ln>
        </p:spPr>
      </p:pic>
      <p:sp>
        <p:nvSpPr>
          <p:cNvPr id="336" name="Google Shape;336;p12"/>
          <p:cNvSpPr txBox="1"/>
          <p:nvPr/>
        </p:nvSpPr>
        <p:spPr>
          <a:xfrm>
            <a:off x="238125" y="476250"/>
            <a:ext cx="7905900" cy="61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CA" sz="2800" u="none" cap="none" strike="noStrike">
                <a:solidFill>
                  <a:srgbClr val="333333"/>
                </a:solidFill>
                <a:latin typeface="Arial"/>
                <a:ea typeface="Arial"/>
                <a:cs typeface="Arial"/>
                <a:sym typeface="Arial"/>
              </a:rPr>
              <a:t>Sales Breakdown by Category</a:t>
            </a:r>
            <a:endParaRPr b="1" i="0" sz="2800" u="none" cap="none" strike="noStrike">
              <a:solidFill>
                <a:srgbClr val="333333"/>
              </a:solidFill>
              <a:latin typeface="Arial"/>
              <a:ea typeface="Arial"/>
              <a:cs typeface="Arial"/>
              <a:sym typeface="Arial"/>
            </a:endParaRPr>
          </a:p>
        </p:txBody>
      </p:sp>
      <p:sp>
        <p:nvSpPr>
          <p:cNvPr id="337" name="Google Shape;337;p12"/>
          <p:cNvSpPr/>
          <p:nvPr/>
        </p:nvSpPr>
        <p:spPr>
          <a:xfrm>
            <a:off x="238125" y="1123950"/>
            <a:ext cx="2476500" cy="381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2"/>
          <p:cNvSpPr/>
          <p:nvPr/>
        </p:nvSpPr>
        <p:spPr>
          <a:xfrm>
            <a:off x="238163" y="1967219"/>
            <a:ext cx="4257600" cy="320700"/>
          </a:xfrm>
          <a:prstGeom prst="rect">
            <a:avLst/>
          </a:prstGeom>
          <a:solidFill>
            <a:srgbClr val="4285F4"/>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2"/>
          <p:cNvSpPr/>
          <p:nvPr/>
        </p:nvSpPr>
        <p:spPr>
          <a:xfrm>
            <a:off x="238163" y="2287866"/>
            <a:ext cx="4257600" cy="5211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2"/>
          <p:cNvSpPr txBox="1"/>
          <p:nvPr/>
        </p:nvSpPr>
        <p:spPr>
          <a:xfrm>
            <a:off x="238163" y="1967219"/>
            <a:ext cx="4257600" cy="32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CA" sz="1400" u="none" cap="none" strike="noStrike">
                <a:solidFill>
                  <a:srgbClr val="FFFFFF"/>
                </a:solidFill>
                <a:latin typeface="Arial"/>
                <a:ea typeface="Arial"/>
                <a:cs typeface="Arial"/>
                <a:sym typeface="Arial"/>
              </a:rPr>
              <a:t>Revenue</a:t>
            </a:r>
            <a:endParaRPr b="1" i="0" sz="1400" u="none" cap="none" strike="noStrike">
              <a:solidFill>
                <a:srgbClr val="FFFFFF"/>
              </a:solidFill>
              <a:latin typeface="Arial"/>
              <a:ea typeface="Arial"/>
              <a:cs typeface="Arial"/>
              <a:sym typeface="Arial"/>
            </a:endParaRPr>
          </a:p>
        </p:txBody>
      </p:sp>
      <p:sp>
        <p:nvSpPr>
          <p:cNvPr id="341" name="Google Shape;341;p12"/>
          <p:cNvSpPr txBox="1"/>
          <p:nvPr/>
        </p:nvSpPr>
        <p:spPr>
          <a:xfrm>
            <a:off x="238163" y="2287866"/>
            <a:ext cx="4257600" cy="47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CA" sz="1400" u="none" cap="none" strike="noStrike">
                <a:solidFill>
                  <a:srgbClr val="4285F4"/>
                </a:solidFill>
                <a:latin typeface="Arial"/>
                <a:ea typeface="Arial"/>
                <a:cs typeface="Arial"/>
                <a:sym typeface="Arial"/>
              </a:rPr>
              <a:t>Food (52.5%)</a:t>
            </a:r>
            <a:r>
              <a:rPr b="0" i="0" lang="en-CA" sz="1400" u="none" cap="none" strike="noStrike">
                <a:solidFill>
                  <a:srgbClr val="333333"/>
                </a:solidFill>
                <a:latin typeface="Arial"/>
                <a:ea typeface="Arial"/>
                <a:cs typeface="Arial"/>
                <a:sym typeface="Arial"/>
              </a:rPr>
              <a:t> &gt; Beverages (41.8%)</a:t>
            </a:r>
            <a:endParaRPr b="0" i="0" sz="1400" u="none" cap="none" strike="noStrike">
              <a:solidFill>
                <a:srgbClr val="333333"/>
              </a:solidFill>
              <a:latin typeface="Arial"/>
              <a:ea typeface="Arial"/>
              <a:cs typeface="Arial"/>
              <a:sym typeface="Arial"/>
            </a:endParaRPr>
          </a:p>
        </p:txBody>
      </p:sp>
      <p:sp>
        <p:nvSpPr>
          <p:cNvPr id="342" name="Google Shape;342;p12"/>
          <p:cNvSpPr/>
          <p:nvPr/>
        </p:nvSpPr>
        <p:spPr>
          <a:xfrm>
            <a:off x="4648238" y="1967219"/>
            <a:ext cx="4257600" cy="320700"/>
          </a:xfrm>
          <a:prstGeom prst="rect">
            <a:avLst/>
          </a:prstGeom>
          <a:solidFill>
            <a:srgbClr val="4285F4"/>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2"/>
          <p:cNvSpPr/>
          <p:nvPr/>
        </p:nvSpPr>
        <p:spPr>
          <a:xfrm>
            <a:off x="4648238" y="2287948"/>
            <a:ext cx="4257600" cy="521100"/>
          </a:xfrm>
          <a:prstGeom prst="rect">
            <a:avLst/>
          </a:prstGeom>
          <a:solidFill>
            <a:srgbClr val="FFFFFF"/>
          </a:solidFill>
          <a:ln cap="flat" cmpd="sng" w="1270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2"/>
          <p:cNvSpPr txBox="1"/>
          <p:nvPr/>
        </p:nvSpPr>
        <p:spPr>
          <a:xfrm>
            <a:off x="4648238" y="1967219"/>
            <a:ext cx="4257600" cy="32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CA" sz="1400" u="none" cap="none" strike="noStrike">
                <a:solidFill>
                  <a:srgbClr val="FFFFFF"/>
                </a:solidFill>
                <a:latin typeface="Arial"/>
                <a:ea typeface="Arial"/>
                <a:cs typeface="Arial"/>
                <a:sym typeface="Arial"/>
              </a:rPr>
              <a:t>Quantity</a:t>
            </a:r>
            <a:endParaRPr b="1" i="0" sz="1400" u="none" cap="none" strike="noStrike">
              <a:solidFill>
                <a:srgbClr val="FFFFFF"/>
              </a:solidFill>
              <a:latin typeface="Arial"/>
              <a:ea typeface="Arial"/>
              <a:cs typeface="Arial"/>
              <a:sym typeface="Arial"/>
            </a:endParaRPr>
          </a:p>
        </p:txBody>
      </p:sp>
      <p:sp>
        <p:nvSpPr>
          <p:cNvPr id="345" name="Google Shape;345;p12"/>
          <p:cNvSpPr txBox="1"/>
          <p:nvPr/>
        </p:nvSpPr>
        <p:spPr>
          <a:xfrm>
            <a:off x="4648238" y="2287948"/>
            <a:ext cx="4257600" cy="521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Beverages (47.8%) ≈ Food (47.4%)</a:t>
            </a:r>
            <a:endParaRPr b="0" i="0" sz="1400" u="none" cap="none" strike="noStrike">
              <a:solidFill>
                <a:srgbClr val="333333"/>
              </a:solidFill>
              <a:latin typeface="Arial"/>
              <a:ea typeface="Arial"/>
              <a:cs typeface="Arial"/>
              <a:sym typeface="Arial"/>
            </a:endParaRPr>
          </a:p>
        </p:txBody>
      </p:sp>
      <p:sp>
        <p:nvSpPr>
          <p:cNvPr id="346" name="Google Shape;346;p12"/>
          <p:cNvSpPr/>
          <p:nvPr/>
        </p:nvSpPr>
        <p:spPr>
          <a:xfrm>
            <a:off x="0" y="5086350"/>
            <a:ext cx="9144000" cy="573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2"/>
          <p:cNvSpPr txBox="1"/>
          <p:nvPr/>
        </p:nvSpPr>
        <p:spPr>
          <a:xfrm>
            <a:off x="132350" y="1095450"/>
            <a:ext cx="87735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lang="en-CA" sz="1800">
                <a:solidFill>
                  <a:schemeClr val="dk2"/>
                </a:solidFill>
              </a:rPr>
              <a:t>Food brings more revenue per unit</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CA" sz="1800">
                <a:solidFill>
                  <a:schemeClr val="dk2"/>
                </a:solidFill>
              </a:rPr>
              <a:t>Customers often combine beverages + food</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 name="Shape 70"/>
        <p:cNvGrpSpPr/>
        <p:nvPr/>
      </p:nvGrpSpPr>
      <p:grpSpPr>
        <a:xfrm>
          <a:off x="0" y="0"/>
          <a:ext cx="0" cy="0"/>
          <a:chOff x="0" y="0"/>
          <a:chExt cx="0" cy="0"/>
        </a:xfrm>
      </p:grpSpPr>
      <p:sp>
        <p:nvSpPr>
          <p:cNvPr id="71" name="Google Shape;71;p2"/>
          <p:cNvSpPr txBox="1"/>
          <p:nvPr/>
        </p:nvSpPr>
        <p:spPr>
          <a:xfrm>
            <a:off x="238125" y="476250"/>
            <a:ext cx="7905900" cy="61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CA" sz="2800" u="none" cap="none" strike="noStrike">
                <a:solidFill>
                  <a:srgbClr val="333333"/>
                </a:solidFill>
                <a:latin typeface="Arial"/>
                <a:ea typeface="Arial"/>
                <a:cs typeface="Arial"/>
                <a:sym typeface="Arial"/>
              </a:rPr>
              <a:t>Agenda</a:t>
            </a:r>
            <a:endParaRPr b="1" i="0" sz="2800" u="none" cap="none" strike="noStrike">
              <a:solidFill>
                <a:srgbClr val="333333"/>
              </a:solidFill>
              <a:latin typeface="Arial"/>
              <a:ea typeface="Arial"/>
              <a:cs typeface="Arial"/>
              <a:sym typeface="Arial"/>
            </a:endParaRPr>
          </a:p>
        </p:txBody>
      </p:sp>
      <p:sp>
        <p:nvSpPr>
          <p:cNvPr id="72" name="Google Shape;72;p2"/>
          <p:cNvSpPr/>
          <p:nvPr/>
        </p:nvSpPr>
        <p:spPr>
          <a:xfrm>
            <a:off x="238125" y="1123950"/>
            <a:ext cx="2476500" cy="381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
          <p:cNvSpPr/>
          <p:nvPr/>
        </p:nvSpPr>
        <p:spPr>
          <a:xfrm>
            <a:off x="523875" y="1790700"/>
            <a:ext cx="266700" cy="2667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CA" sz="1200" u="none" cap="none" strike="noStrike">
                <a:solidFill>
                  <a:srgbClr val="FFFFFF"/>
                </a:solidFill>
                <a:latin typeface="Arial"/>
                <a:ea typeface="Arial"/>
                <a:cs typeface="Arial"/>
                <a:sym typeface="Arial"/>
              </a:rPr>
              <a:t>1</a:t>
            </a:r>
            <a:endParaRPr b="1" i="0" sz="1200" u="none" cap="none" strike="noStrike">
              <a:solidFill>
                <a:srgbClr val="FFFFFF"/>
              </a:solidFill>
              <a:latin typeface="Arial"/>
              <a:ea typeface="Arial"/>
              <a:cs typeface="Arial"/>
              <a:sym typeface="Arial"/>
            </a:endParaRPr>
          </a:p>
        </p:txBody>
      </p:sp>
      <p:sp>
        <p:nvSpPr>
          <p:cNvPr id="74" name="Google Shape;74;p2"/>
          <p:cNvSpPr txBox="1"/>
          <p:nvPr/>
        </p:nvSpPr>
        <p:spPr>
          <a:xfrm>
            <a:off x="923925" y="1771650"/>
            <a:ext cx="80010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Project Objectives &amp; Data Overview</a:t>
            </a:r>
            <a:endParaRPr b="0" i="0" sz="1400" u="none" cap="none" strike="noStrike">
              <a:solidFill>
                <a:srgbClr val="333333"/>
              </a:solidFill>
              <a:latin typeface="Arial"/>
              <a:ea typeface="Arial"/>
              <a:cs typeface="Arial"/>
              <a:sym typeface="Arial"/>
            </a:endParaRPr>
          </a:p>
        </p:txBody>
      </p:sp>
      <p:sp>
        <p:nvSpPr>
          <p:cNvPr id="75" name="Google Shape;75;p2"/>
          <p:cNvSpPr/>
          <p:nvPr/>
        </p:nvSpPr>
        <p:spPr>
          <a:xfrm>
            <a:off x="523875" y="2386013"/>
            <a:ext cx="266700" cy="2667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CA" sz="1200" u="none" cap="none" strike="noStrike">
                <a:solidFill>
                  <a:srgbClr val="FFFFFF"/>
                </a:solidFill>
                <a:latin typeface="Arial"/>
                <a:ea typeface="Arial"/>
                <a:cs typeface="Arial"/>
                <a:sym typeface="Arial"/>
              </a:rPr>
              <a:t>2</a:t>
            </a:r>
            <a:endParaRPr b="1" i="0" sz="1200" u="none" cap="none" strike="noStrike">
              <a:solidFill>
                <a:srgbClr val="FFFFFF"/>
              </a:solidFill>
              <a:latin typeface="Arial"/>
              <a:ea typeface="Arial"/>
              <a:cs typeface="Arial"/>
              <a:sym typeface="Arial"/>
            </a:endParaRPr>
          </a:p>
        </p:txBody>
      </p:sp>
      <p:sp>
        <p:nvSpPr>
          <p:cNvPr id="76" name="Google Shape;76;p2"/>
          <p:cNvSpPr txBox="1"/>
          <p:nvPr/>
        </p:nvSpPr>
        <p:spPr>
          <a:xfrm>
            <a:off x="923925" y="2366963"/>
            <a:ext cx="80010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Data Exploration &amp; Cleaning Process</a:t>
            </a:r>
            <a:endParaRPr b="0" i="0" sz="1400" u="none" cap="none" strike="noStrike">
              <a:solidFill>
                <a:srgbClr val="333333"/>
              </a:solidFill>
              <a:latin typeface="Arial"/>
              <a:ea typeface="Arial"/>
              <a:cs typeface="Arial"/>
              <a:sym typeface="Arial"/>
            </a:endParaRPr>
          </a:p>
        </p:txBody>
      </p:sp>
      <p:sp>
        <p:nvSpPr>
          <p:cNvPr id="77" name="Google Shape;77;p2"/>
          <p:cNvSpPr/>
          <p:nvPr/>
        </p:nvSpPr>
        <p:spPr>
          <a:xfrm>
            <a:off x="523875" y="2981325"/>
            <a:ext cx="266700" cy="2667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CA" sz="1200" u="none" cap="none" strike="noStrike">
                <a:solidFill>
                  <a:srgbClr val="FFFFFF"/>
                </a:solidFill>
                <a:latin typeface="Arial"/>
                <a:ea typeface="Arial"/>
                <a:cs typeface="Arial"/>
                <a:sym typeface="Arial"/>
              </a:rPr>
              <a:t>3</a:t>
            </a:r>
            <a:endParaRPr b="1" i="0" sz="1200" u="none" cap="none" strike="noStrike">
              <a:solidFill>
                <a:srgbClr val="FFFFFF"/>
              </a:solidFill>
              <a:latin typeface="Arial"/>
              <a:ea typeface="Arial"/>
              <a:cs typeface="Arial"/>
              <a:sym typeface="Arial"/>
            </a:endParaRPr>
          </a:p>
        </p:txBody>
      </p:sp>
      <p:sp>
        <p:nvSpPr>
          <p:cNvPr id="78" name="Google Shape;78;p2"/>
          <p:cNvSpPr txBox="1"/>
          <p:nvPr/>
        </p:nvSpPr>
        <p:spPr>
          <a:xfrm>
            <a:off x="923925" y="2962275"/>
            <a:ext cx="80010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Key Findings from Data Analysis</a:t>
            </a:r>
            <a:endParaRPr b="0" i="0" sz="1400" u="none" cap="none" strike="noStrike">
              <a:solidFill>
                <a:srgbClr val="333333"/>
              </a:solidFill>
              <a:latin typeface="Arial"/>
              <a:ea typeface="Arial"/>
              <a:cs typeface="Arial"/>
              <a:sym typeface="Arial"/>
            </a:endParaRPr>
          </a:p>
        </p:txBody>
      </p:sp>
      <p:sp>
        <p:nvSpPr>
          <p:cNvPr id="79" name="Google Shape;79;p2"/>
          <p:cNvSpPr/>
          <p:nvPr/>
        </p:nvSpPr>
        <p:spPr>
          <a:xfrm>
            <a:off x="523875" y="3576638"/>
            <a:ext cx="266700" cy="2667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CA" sz="1200" u="none" cap="none" strike="noStrike">
                <a:solidFill>
                  <a:srgbClr val="FFFFFF"/>
                </a:solidFill>
                <a:latin typeface="Arial"/>
                <a:ea typeface="Arial"/>
                <a:cs typeface="Arial"/>
                <a:sym typeface="Arial"/>
              </a:rPr>
              <a:t>4</a:t>
            </a:r>
            <a:endParaRPr b="1" i="0" sz="1200" u="none" cap="none" strike="noStrike">
              <a:solidFill>
                <a:srgbClr val="FFFFFF"/>
              </a:solidFill>
              <a:latin typeface="Arial"/>
              <a:ea typeface="Arial"/>
              <a:cs typeface="Arial"/>
              <a:sym typeface="Arial"/>
            </a:endParaRPr>
          </a:p>
        </p:txBody>
      </p:sp>
      <p:sp>
        <p:nvSpPr>
          <p:cNvPr id="80" name="Google Shape;80;p2"/>
          <p:cNvSpPr txBox="1"/>
          <p:nvPr/>
        </p:nvSpPr>
        <p:spPr>
          <a:xfrm>
            <a:off x="923925" y="3557588"/>
            <a:ext cx="80010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Strategic Business Suggestions</a:t>
            </a:r>
            <a:endParaRPr b="0" i="0" sz="1400" u="none" cap="none" strike="noStrike">
              <a:solidFill>
                <a:srgbClr val="333333"/>
              </a:solidFill>
              <a:latin typeface="Arial"/>
              <a:ea typeface="Arial"/>
              <a:cs typeface="Arial"/>
              <a:sym typeface="Arial"/>
            </a:endParaRPr>
          </a:p>
        </p:txBody>
      </p:sp>
      <p:sp>
        <p:nvSpPr>
          <p:cNvPr id="81" name="Google Shape;81;p2"/>
          <p:cNvSpPr/>
          <p:nvPr/>
        </p:nvSpPr>
        <p:spPr>
          <a:xfrm>
            <a:off x="523875" y="4171950"/>
            <a:ext cx="266700" cy="2667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CA" sz="1200" u="none" cap="none" strike="noStrike">
                <a:solidFill>
                  <a:srgbClr val="FFFFFF"/>
                </a:solidFill>
                <a:latin typeface="Arial"/>
                <a:ea typeface="Arial"/>
                <a:cs typeface="Arial"/>
                <a:sym typeface="Arial"/>
              </a:rPr>
              <a:t>5</a:t>
            </a:r>
            <a:endParaRPr b="1" i="0" sz="1200" u="none" cap="none" strike="noStrike">
              <a:solidFill>
                <a:srgbClr val="FFFFFF"/>
              </a:solidFill>
              <a:latin typeface="Arial"/>
              <a:ea typeface="Arial"/>
              <a:cs typeface="Arial"/>
              <a:sym typeface="Arial"/>
            </a:endParaRPr>
          </a:p>
        </p:txBody>
      </p:sp>
      <p:sp>
        <p:nvSpPr>
          <p:cNvPr id="82" name="Google Shape;82;p2"/>
          <p:cNvSpPr txBox="1"/>
          <p:nvPr/>
        </p:nvSpPr>
        <p:spPr>
          <a:xfrm>
            <a:off x="923925" y="4152900"/>
            <a:ext cx="80010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Conclusion</a:t>
            </a:r>
            <a:endParaRPr b="0" i="0" sz="1400" u="none" cap="none" strike="noStrike">
              <a:solidFill>
                <a:srgbClr val="333333"/>
              </a:solidFill>
              <a:latin typeface="Arial"/>
              <a:ea typeface="Arial"/>
              <a:cs typeface="Arial"/>
              <a:sym typeface="Arial"/>
            </a:endParaRPr>
          </a:p>
        </p:txBody>
      </p:sp>
      <p:sp>
        <p:nvSpPr>
          <p:cNvPr id="83" name="Google Shape;83;p2"/>
          <p:cNvSpPr/>
          <p:nvPr/>
        </p:nvSpPr>
        <p:spPr>
          <a:xfrm>
            <a:off x="0" y="5086350"/>
            <a:ext cx="9144000" cy="573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
          <p:cNvSpPr txBox="1"/>
          <p:nvPr/>
        </p:nvSpPr>
        <p:spPr>
          <a:xfrm>
            <a:off x="8524875" y="4810125"/>
            <a:ext cx="476400" cy="190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900"/>
              <a:buFont typeface="Arial"/>
              <a:buNone/>
            </a:pPr>
            <a:r>
              <a:rPr b="0" i="0" lang="en-CA" sz="900" u="none" cap="none" strike="noStrike">
                <a:solidFill>
                  <a:srgbClr val="4285F4"/>
                </a:solidFill>
                <a:latin typeface="Arial"/>
                <a:ea typeface="Arial"/>
                <a:cs typeface="Arial"/>
                <a:sym typeface="Arial"/>
              </a:rPr>
              <a:t>1</a:t>
            </a:r>
            <a:endParaRPr b="0" i="0" sz="900" u="none" cap="none" strike="noStrike">
              <a:solidFill>
                <a:srgbClr val="4285F4"/>
              </a:solidFill>
              <a:latin typeface="Arial"/>
              <a:ea typeface="Arial"/>
              <a:cs typeface="Arial"/>
              <a:sym typeface="Arial"/>
            </a:endParaRPr>
          </a:p>
        </p:txBody>
      </p:sp>
      <p:pic>
        <p:nvPicPr>
          <p:cNvPr id="85" name="Google Shape;85;p2"/>
          <p:cNvPicPr preferRelativeResize="0"/>
          <p:nvPr/>
        </p:nvPicPr>
        <p:blipFill>
          <a:blip r:embed="rId3">
            <a:alphaModFix/>
          </a:blip>
          <a:stretch>
            <a:fillRect/>
          </a:stretch>
        </p:blipFill>
        <p:spPr>
          <a:xfrm>
            <a:off x="4734525" y="0"/>
            <a:ext cx="5176575" cy="5176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1" name="Shape 351"/>
        <p:cNvGrpSpPr/>
        <p:nvPr/>
      </p:nvGrpSpPr>
      <p:grpSpPr>
        <a:xfrm>
          <a:off x="0" y="0"/>
          <a:ext cx="0" cy="0"/>
          <a:chOff x="0" y="0"/>
          <a:chExt cx="0" cy="0"/>
        </a:xfrm>
      </p:grpSpPr>
      <p:sp>
        <p:nvSpPr>
          <p:cNvPr id="352" name="Google Shape;352;p13"/>
          <p:cNvSpPr txBox="1"/>
          <p:nvPr/>
        </p:nvSpPr>
        <p:spPr>
          <a:xfrm>
            <a:off x="238125" y="476250"/>
            <a:ext cx="7905900" cy="61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CA" sz="2800" u="none" cap="none" strike="noStrike">
                <a:solidFill>
                  <a:srgbClr val="333333"/>
                </a:solidFill>
                <a:latin typeface="Arial"/>
                <a:ea typeface="Arial"/>
                <a:cs typeface="Arial"/>
                <a:sym typeface="Arial"/>
              </a:rPr>
              <a:t>Seasonal Sales Trends</a:t>
            </a:r>
            <a:endParaRPr b="1" i="0" sz="2800" u="none" cap="none" strike="noStrike">
              <a:solidFill>
                <a:srgbClr val="333333"/>
              </a:solidFill>
              <a:latin typeface="Arial"/>
              <a:ea typeface="Arial"/>
              <a:cs typeface="Arial"/>
              <a:sym typeface="Arial"/>
            </a:endParaRPr>
          </a:p>
        </p:txBody>
      </p:sp>
      <p:sp>
        <p:nvSpPr>
          <p:cNvPr id="353" name="Google Shape;353;p13"/>
          <p:cNvSpPr/>
          <p:nvPr/>
        </p:nvSpPr>
        <p:spPr>
          <a:xfrm>
            <a:off x="238125" y="1123950"/>
            <a:ext cx="2476500" cy="381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3"/>
          <p:cNvSpPr txBox="1"/>
          <p:nvPr/>
        </p:nvSpPr>
        <p:spPr>
          <a:xfrm>
            <a:off x="238125" y="1923700"/>
            <a:ext cx="3744300" cy="290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 </a:t>
            </a:r>
            <a:r>
              <a:rPr b="1" i="0" lang="en-CA" sz="1400" u="none" cap="none" strike="noStrike">
                <a:solidFill>
                  <a:srgbClr val="333333"/>
                </a:solidFill>
                <a:latin typeface="Arial"/>
                <a:ea typeface="Arial"/>
                <a:cs typeface="Arial"/>
                <a:sym typeface="Arial"/>
              </a:rPr>
              <a:t>Salads</a:t>
            </a:r>
            <a:r>
              <a:rPr b="0" i="0" lang="en-CA" sz="1400" u="none" cap="none" strike="noStrike">
                <a:solidFill>
                  <a:srgbClr val="333333"/>
                </a:solidFill>
                <a:latin typeface="Arial"/>
                <a:ea typeface="Arial"/>
                <a:cs typeface="Arial"/>
                <a:sym typeface="Arial"/>
              </a:rPr>
              <a:t>: Strong demand in summer, </a:t>
            </a:r>
            <a:endParaRPr b="0" i="0" sz="1400" u="none" cap="none" strike="noStrike">
              <a:solidFill>
                <a:srgbClr val="333333"/>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lang="en-CA">
                <a:solidFill>
                  <a:srgbClr val="333333"/>
                </a:solidFill>
              </a:rPr>
              <a:t>       </a:t>
            </a:r>
            <a:r>
              <a:rPr b="0" i="0" lang="en-CA" sz="1400" u="none" cap="none" strike="noStrike">
                <a:solidFill>
                  <a:srgbClr val="333333"/>
                </a:solidFill>
                <a:latin typeface="Arial"/>
                <a:ea typeface="Arial"/>
                <a:cs typeface="Arial"/>
                <a:sym typeface="Arial"/>
              </a:rPr>
              <a:t>peaking in </a:t>
            </a:r>
            <a:r>
              <a:rPr b="1" i="0" lang="en-CA" sz="1400" u="none" cap="none" strike="noStrike">
                <a:solidFill>
                  <a:srgbClr val="4285F4"/>
                </a:solidFill>
                <a:latin typeface="Arial"/>
                <a:ea typeface="Arial"/>
                <a:cs typeface="Arial"/>
                <a:sym typeface="Arial"/>
              </a:rPr>
              <a:t>June-July</a:t>
            </a:r>
            <a:endParaRPr b="1" i="0" sz="1400" u="none" cap="none" strike="noStrike">
              <a:solidFill>
                <a:srgbClr val="4285F4"/>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333333"/>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 </a:t>
            </a:r>
            <a:r>
              <a:rPr b="1" i="0" lang="en-CA" sz="1400" u="none" cap="none" strike="noStrike">
                <a:solidFill>
                  <a:srgbClr val="333333"/>
                </a:solidFill>
                <a:latin typeface="Arial"/>
                <a:ea typeface="Arial"/>
                <a:cs typeface="Arial"/>
                <a:sym typeface="Arial"/>
              </a:rPr>
              <a:t>Cakes</a:t>
            </a:r>
            <a:r>
              <a:rPr b="0" i="0" lang="en-CA" sz="1400" u="none" cap="none" strike="noStrike">
                <a:solidFill>
                  <a:srgbClr val="333333"/>
                </a:solidFill>
                <a:latin typeface="Arial"/>
                <a:ea typeface="Arial"/>
                <a:cs typeface="Arial"/>
                <a:sym typeface="Arial"/>
              </a:rPr>
              <a:t>: A notable rise in October, </a:t>
            </a:r>
            <a:endParaRPr>
              <a:solidFill>
                <a:srgbClr val="333333"/>
              </a:solidFill>
            </a:endParaRPr>
          </a:p>
          <a:p>
            <a:pPr indent="0" lvl="0" marL="0" marR="0" rtl="0" algn="l">
              <a:lnSpc>
                <a:spcPct val="100000"/>
              </a:lnSpc>
              <a:spcBef>
                <a:spcPts val="600"/>
              </a:spcBef>
              <a:spcAft>
                <a:spcPts val="0"/>
              </a:spcAft>
              <a:buClr>
                <a:srgbClr val="000000"/>
              </a:buClr>
              <a:buSzPts val="1400"/>
              <a:buFont typeface="Arial"/>
              <a:buNone/>
            </a:pPr>
            <a:r>
              <a:rPr lang="en-CA">
                <a:solidFill>
                  <a:srgbClr val="333333"/>
                </a:solidFill>
              </a:rPr>
              <a:t>               </a:t>
            </a:r>
            <a:r>
              <a:rPr b="0" i="0" lang="en-CA" sz="1400" u="none" cap="none" strike="noStrike">
                <a:solidFill>
                  <a:srgbClr val="333333"/>
                </a:solidFill>
                <a:latin typeface="Arial"/>
                <a:ea typeface="Arial"/>
                <a:cs typeface="Arial"/>
                <a:sym typeface="Arial"/>
              </a:rPr>
              <a:t>possibly due to fall/holiday seasons</a:t>
            </a:r>
            <a:endParaRPr b="0" i="0" sz="1400" u="none" cap="none" strike="noStrike">
              <a:solidFill>
                <a:srgbClr val="333333"/>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333333"/>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 </a:t>
            </a:r>
            <a:r>
              <a:rPr b="1" i="0" lang="en-CA" sz="1400" u="none" cap="none" strike="noStrike">
                <a:solidFill>
                  <a:srgbClr val="333333"/>
                </a:solidFill>
                <a:latin typeface="Arial"/>
                <a:ea typeface="Arial"/>
                <a:cs typeface="Arial"/>
                <a:sym typeface="Arial"/>
              </a:rPr>
              <a:t>Tea</a:t>
            </a:r>
            <a:r>
              <a:rPr b="0" i="0" lang="en-CA" sz="1400" u="none" cap="none" strike="noStrike">
                <a:solidFill>
                  <a:srgbClr val="333333"/>
                </a:solidFill>
                <a:latin typeface="Arial"/>
                <a:ea typeface="Arial"/>
                <a:cs typeface="Arial"/>
                <a:sym typeface="Arial"/>
              </a:rPr>
              <a:t>: A slight increase </a:t>
            </a:r>
            <a:endParaRPr b="0" i="0" sz="1400" u="none" cap="none" strike="noStrike">
              <a:solidFill>
                <a:srgbClr val="333333"/>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lang="en-CA">
                <a:solidFill>
                  <a:srgbClr val="333333"/>
                </a:solidFill>
              </a:rPr>
              <a:t>          </a:t>
            </a:r>
            <a:r>
              <a:rPr b="0" i="0" lang="en-CA" sz="1400" u="none" cap="none" strike="noStrike">
                <a:solidFill>
                  <a:srgbClr val="333333"/>
                </a:solidFill>
                <a:latin typeface="Arial"/>
                <a:ea typeface="Arial"/>
                <a:cs typeface="Arial"/>
                <a:sym typeface="Arial"/>
              </a:rPr>
              <a:t>during colder winter months</a:t>
            </a:r>
            <a:endParaRPr b="0" i="0" sz="1400" u="none" cap="none" strike="noStrike">
              <a:solidFill>
                <a:srgbClr val="333333"/>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a:solidFill>
                <a:srgbClr val="333333"/>
              </a:solidFill>
            </a:endParaRPr>
          </a:p>
          <a:p>
            <a:pPr indent="0" lvl="0" marL="0" marR="0" rtl="0" algn="l">
              <a:lnSpc>
                <a:spcPct val="100000"/>
              </a:lnSpc>
              <a:spcBef>
                <a:spcPts val="600"/>
              </a:spcBef>
              <a:spcAft>
                <a:spcPts val="600"/>
              </a:spcAft>
              <a:buClr>
                <a:srgbClr val="000000"/>
              </a:buClr>
              <a:buSzPts val="1400"/>
              <a:buFont typeface="Arial"/>
              <a:buNone/>
            </a:pPr>
            <a:r>
              <a:rPr b="1" lang="en-CA">
                <a:solidFill>
                  <a:srgbClr val="333333"/>
                </a:solidFill>
              </a:rPr>
              <a:t>・Juice</a:t>
            </a:r>
            <a:r>
              <a:rPr lang="en-CA">
                <a:solidFill>
                  <a:srgbClr val="333333"/>
                </a:solidFill>
              </a:rPr>
              <a:t>: A downward trend in summer</a:t>
            </a:r>
            <a:endParaRPr>
              <a:solidFill>
                <a:srgbClr val="333333"/>
              </a:solidFill>
            </a:endParaRPr>
          </a:p>
        </p:txBody>
      </p:sp>
      <p:sp>
        <p:nvSpPr>
          <p:cNvPr id="355" name="Google Shape;355;p13"/>
          <p:cNvSpPr/>
          <p:nvPr/>
        </p:nvSpPr>
        <p:spPr>
          <a:xfrm>
            <a:off x="0" y="5086350"/>
            <a:ext cx="9144000" cy="573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3"/>
          <p:cNvSpPr txBox="1"/>
          <p:nvPr/>
        </p:nvSpPr>
        <p:spPr>
          <a:xfrm>
            <a:off x="238125" y="1862850"/>
            <a:ext cx="4170600" cy="2979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CA" sz="1600">
                <a:solidFill>
                  <a:schemeClr val="dk2"/>
                </a:solidFill>
              </a:rPr>
              <a:t>Salads &amp; Tea</a:t>
            </a:r>
            <a:r>
              <a:rPr lang="en-CA" sz="1600">
                <a:solidFill>
                  <a:schemeClr val="dk2"/>
                </a:solidFill>
              </a:rPr>
              <a:t> : weather-driven demand</a:t>
            </a:r>
            <a:endParaRPr sz="1600">
              <a:solidFill>
                <a:schemeClr val="dk2"/>
              </a:solidFill>
            </a:endParaRPr>
          </a:p>
          <a:p>
            <a:pPr indent="0" lvl="0" marL="0" rtl="0" algn="l">
              <a:lnSpc>
                <a:spcPct val="115000"/>
              </a:lnSpc>
              <a:spcBef>
                <a:spcPts val="0"/>
              </a:spcBef>
              <a:spcAft>
                <a:spcPts val="0"/>
              </a:spcAft>
              <a:buNone/>
            </a:pPr>
            <a:r>
              <a:t/>
            </a:r>
            <a:endParaRPr sz="1600">
              <a:solidFill>
                <a:schemeClr val="dk2"/>
              </a:solidFill>
            </a:endParaRPr>
          </a:p>
          <a:p>
            <a:pPr indent="0" lvl="0" marL="0" rtl="0" algn="l">
              <a:lnSpc>
                <a:spcPct val="115000"/>
              </a:lnSpc>
              <a:spcBef>
                <a:spcPts val="0"/>
              </a:spcBef>
              <a:spcAft>
                <a:spcPts val="0"/>
              </a:spcAft>
              <a:buNone/>
            </a:pPr>
            <a:r>
              <a:rPr b="1" lang="en-CA" sz="1600">
                <a:solidFill>
                  <a:schemeClr val="dk2"/>
                </a:solidFill>
              </a:rPr>
              <a:t>Cakes</a:t>
            </a:r>
            <a:r>
              <a:rPr lang="en-CA" sz="1600">
                <a:solidFill>
                  <a:schemeClr val="dk2"/>
                </a:solidFill>
              </a:rPr>
              <a:t> : possibly tied to fall/holiday </a:t>
            </a:r>
            <a:endParaRPr sz="1600">
              <a:solidFill>
                <a:schemeClr val="dk2"/>
              </a:solidFill>
            </a:endParaRPr>
          </a:p>
          <a:p>
            <a:pPr indent="0" lvl="0" marL="0" rtl="0" algn="l">
              <a:lnSpc>
                <a:spcPct val="115000"/>
              </a:lnSpc>
              <a:spcBef>
                <a:spcPts val="0"/>
              </a:spcBef>
              <a:spcAft>
                <a:spcPts val="0"/>
              </a:spcAft>
              <a:buNone/>
            </a:pPr>
            <a:r>
              <a:rPr lang="en-CA" sz="1600">
                <a:solidFill>
                  <a:schemeClr val="dk2"/>
                </a:solidFill>
              </a:rPr>
              <a:t>              occasions</a:t>
            </a:r>
            <a:endParaRPr sz="1600">
              <a:solidFill>
                <a:schemeClr val="dk2"/>
              </a:solidFill>
            </a:endParaRPr>
          </a:p>
          <a:p>
            <a:pPr indent="0" lvl="0" marL="0" rtl="0" algn="l">
              <a:lnSpc>
                <a:spcPct val="115000"/>
              </a:lnSpc>
              <a:spcBef>
                <a:spcPts val="0"/>
              </a:spcBef>
              <a:spcAft>
                <a:spcPts val="0"/>
              </a:spcAft>
              <a:buNone/>
            </a:pPr>
            <a:r>
              <a:t/>
            </a:r>
            <a:endParaRPr sz="1600">
              <a:solidFill>
                <a:schemeClr val="dk2"/>
              </a:solidFill>
            </a:endParaRPr>
          </a:p>
          <a:p>
            <a:pPr indent="0" lvl="0" marL="0" rtl="0" algn="l">
              <a:lnSpc>
                <a:spcPct val="115000"/>
              </a:lnSpc>
              <a:spcBef>
                <a:spcPts val="0"/>
              </a:spcBef>
              <a:spcAft>
                <a:spcPts val="0"/>
              </a:spcAft>
              <a:buNone/>
            </a:pPr>
            <a:r>
              <a:rPr b="1" lang="en-CA" sz="1600">
                <a:solidFill>
                  <a:schemeClr val="dk2"/>
                </a:solidFill>
              </a:rPr>
              <a:t>Sandwiches &amp; smoothies</a:t>
            </a:r>
            <a:r>
              <a:rPr lang="en-CA" sz="1600">
                <a:solidFill>
                  <a:schemeClr val="dk2"/>
                </a:solidFill>
              </a:rPr>
              <a:t>: reliable steady </a:t>
            </a:r>
            <a:endParaRPr sz="1600">
              <a:solidFill>
                <a:schemeClr val="dk2"/>
              </a:solidFill>
            </a:endParaRPr>
          </a:p>
          <a:p>
            <a:pPr indent="0" lvl="0" marL="0" rtl="0" algn="l">
              <a:lnSpc>
                <a:spcPct val="115000"/>
              </a:lnSpc>
              <a:spcBef>
                <a:spcPts val="0"/>
              </a:spcBef>
              <a:spcAft>
                <a:spcPts val="0"/>
              </a:spcAft>
              <a:buNone/>
            </a:pPr>
            <a:r>
              <a:rPr lang="en-CA" sz="1600">
                <a:solidFill>
                  <a:schemeClr val="dk2"/>
                </a:solidFill>
              </a:rPr>
              <a:t>                                              products</a:t>
            </a:r>
            <a:endParaRPr sz="1600">
              <a:solidFill>
                <a:schemeClr val="dk2"/>
              </a:solidFill>
            </a:endParaRPr>
          </a:p>
          <a:p>
            <a:pPr indent="0" lvl="0" marL="0" rtl="0" algn="l">
              <a:lnSpc>
                <a:spcPct val="115000"/>
              </a:lnSpc>
              <a:spcBef>
                <a:spcPts val="0"/>
              </a:spcBef>
              <a:spcAft>
                <a:spcPts val="0"/>
              </a:spcAft>
              <a:buNone/>
            </a:pPr>
            <a:r>
              <a:t/>
            </a:r>
            <a:endParaRPr sz="1600">
              <a:solidFill>
                <a:schemeClr val="dk2"/>
              </a:solidFill>
            </a:endParaRPr>
          </a:p>
          <a:p>
            <a:pPr indent="0" lvl="0" marL="0" rtl="0" algn="l">
              <a:lnSpc>
                <a:spcPct val="115000"/>
              </a:lnSpc>
              <a:spcBef>
                <a:spcPts val="0"/>
              </a:spcBef>
              <a:spcAft>
                <a:spcPts val="0"/>
              </a:spcAft>
              <a:buNone/>
            </a:pPr>
            <a:r>
              <a:rPr b="1" lang="en-CA" sz="1600">
                <a:solidFill>
                  <a:schemeClr val="dk2"/>
                </a:solidFill>
              </a:rPr>
              <a:t>Juice</a:t>
            </a:r>
            <a:r>
              <a:rPr lang="en-CA" sz="1600">
                <a:solidFill>
                  <a:schemeClr val="dk2"/>
                </a:solidFill>
              </a:rPr>
              <a:t>: sales have strong growth potential.</a:t>
            </a:r>
            <a:endParaRPr sz="1600">
              <a:solidFill>
                <a:schemeClr val="dk2"/>
              </a:solidFill>
            </a:endParaRPr>
          </a:p>
          <a:p>
            <a:pPr indent="0" lvl="0" marL="0" rtl="0" algn="l">
              <a:lnSpc>
                <a:spcPct val="115000"/>
              </a:lnSpc>
              <a:spcBef>
                <a:spcPts val="0"/>
              </a:spcBef>
              <a:spcAft>
                <a:spcPts val="0"/>
              </a:spcAft>
              <a:buNone/>
            </a:pPr>
            <a:r>
              <a:t/>
            </a:r>
            <a:endParaRPr sz="1600">
              <a:solidFill>
                <a:schemeClr val="dk2"/>
              </a:solidFill>
            </a:endParaRPr>
          </a:p>
        </p:txBody>
      </p:sp>
      <p:pic>
        <p:nvPicPr>
          <p:cNvPr id="357" name="Google Shape;357;p13"/>
          <p:cNvPicPr preferRelativeResize="0"/>
          <p:nvPr/>
        </p:nvPicPr>
        <p:blipFill>
          <a:blip r:embed="rId3">
            <a:alphaModFix/>
          </a:blip>
          <a:stretch>
            <a:fillRect/>
          </a:stretch>
        </p:blipFill>
        <p:spPr>
          <a:xfrm>
            <a:off x="4561125" y="1247850"/>
            <a:ext cx="4018473" cy="3409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1" name="Shape 361"/>
        <p:cNvGrpSpPr/>
        <p:nvPr/>
      </p:nvGrpSpPr>
      <p:grpSpPr>
        <a:xfrm>
          <a:off x="0" y="0"/>
          <a:ext cx="0" cy="0"/>
          <a:chOff x="0" y="0"/>
          <a:chExt cx="0" cy="0"/>
        </a:xfrm>
      </p:grpSpPr>
      <p:sp>
        <p:nvSpPr>
          <p:cNvPr id="362" name="Google Shape;362;p16"/>
          <p:cNvSpPr txBox="1"/>
          <p:nvPr/>
        </p:nvSpPr>
        <p:spPr>
          <a:xfrm>
            <a:off x="238125" y="476250"/>
            <a:ext cx="7905900" cy="61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CA" sz="2800" u="none" cap="none" strike="noStrike">
                <a:solidFill>
                  <a:srgbClr val="333333"/>
                </a:solidFill>
                <a:latin typeface="Arial"/>
                <a:ea typeface="Arial"/>
                <a:cs typeface="Arial"/>
                <a:sym typeface="Arial"/>
              </a:rPr>
              <a:t>Reinforce Core Staples</a:t>
            </a:r>
            <a:endParaRPr b="1" i="0" sz="2800" u="none" cap="none" strike="noStrike">
              <a:solidFill>
                <a:srgbClr val="333333"/>
              </a:solidFill>
              <a:latin typeface="Arial"/>
              <a:ea typeface="Arial"/>
              <a:cs typeface="Arial"/>
              <a:sym typeface="Arial"/>
            </a:endParaRPr>
          </a:p>
        </p:txBody>
      </p:sp>
      <p:sp>
        <p:nvSpPr>
          <p:cNvPr id="363" name="Google Shape;363;p16"/>
          <p:cNvSpPr/>
          <p:nvPr/>
        </p:nvSpPr>
        <p:spPr>
          <a:xfrm>
            <a:off x="238125" y="1123950"/>
            <a:ext cx="2476500" cy="38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6"/>
          <p:cNvSpPr txBox="1"/>
          <p:nvPr/>
        </p:nvSpPr>
        <p:spPr>
          <a:xfrm>
            <a:off x="238125" y="1238250"/>
            <a:ext cx="79059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CA" sz="1800" u="none" cap="none" strike="noStrike">
                <a:solidFill>
                  <a:srgbClr val="333333"/>
                </a:solidFill>
                <a:latin typeface="Arial"/>
                <a:ea typeface="Arial"/>
                <a:cs typeface="Arial"/>
                <a:sym typeface="Arial"/>
              </a:rPr>
              <a:t>Focus on sandwiches and smoothies to drive consistent growth</a:t>
            </a:r>
            <a:endParaRPr b="0" i="0" sz="1800" u="none" cap="none" strike="noStrike">
              <a:solidFill>
                <a:srgbClr val="333333"/>
              </a:solidFill>
              <a:latin typeface="Arial"/>
              <a:ea typeface="Arial"/>
              <a:cs typeface="Arial"/>
              <a:sym typeface="Arial"/>
            </a:endParaRPr>
          </a:p>
        </p:txBody>
      </p:sp>
      <p:sp>
        <p:nvSpPr>
          <p:cNvPr id="365" name="Google Shape;365;p16"/>
          <p:cNvSpPr txBox="1"/>
          <p:nvPr/>
        </p:nvSpPr>
        <p:spPr>
          <a:xfrm>
            <a:off x="3685425" y="2050875"/>
            <a:ext cx="5043900" cy="2997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333333"/>
              </a:buClr>
              <a:buSzPts val="1400"/>
              <a:buChar char="-"/>
            </a:pPr>
            <a:r>
              <a:rPr b="0" i="0" lang="en-CA" sz="1400" u="none" cap="none" strike="noStrike">
                <a:solidFill>
                  <a:srgbClr val="333333"/>
                </a:solidFill>
                <a:latin typeface="Arial"/>
                <a:ea typeface="Arial"/>
                <a:cs typeface="Arial"/>
                <a:sym typeface="Arial"/>
              </a:rPr>
              <a:t>Offer </a:t>
            </a:r>
            <a:r>
              <a:rPr b="1" lang="en-CA">
                <a:solidFill>
                  <a:srgbClr val="333333"/>
                </a:solidFill>
              </a:rPr>
              <a:t>S</a:t>
            </a:r>
            <a:r>
              <a:rPr b="1" i="0" lang="en-CA" sz="1400" u="none" cap="none" strike="noStrike">
                <a:solidFill>
                  <a:srgbClr val="333333"/>
                </a:solidFill>
                <a:latin typeface="Arial"/>
                <a:ea typeface="Arial"/>
                <a:cs typeface="Arial"/>
                <a:sym typeface="Arial"/>
              </a:rPr>
              <a:t>et</a:t>
            </a:r>
            <a:r>
              <a:rPr b="1" lang="en-CA">
                <a:solidFill>
                  <a:srgbClr val="333333"/>
                </a:solidFill>
              </a:rPr>
              <a:t> </a:t>
            </a:r>
            <a:r>
              <a:rPr b="1" lang="en-CA">
                <a:solidFill>
                  <a:srgbClr val="333333"/>
                </a:solidFill>
              </a:rPr>
              <a:t>Menus</a:t>
            </a:r>
            <a:r>
              <a:rPr b="0" i="0" lang="en-CA" sz="1400" u="none" cap="none" strike="noStrike">
                <a:solidFill>
                  <a:srgbClr val="333333"/>
                </a:solidFill>
                <a:latin typeface="Arial"/>
                <a:ea typeface="Arial"/>
                <a:cs typeface="Arial"/>
                <a:sym typeface="Arial"/>
              </a:rPr>
              <a:t> like Coffee + Sandwich</a:t>
            </a:r>
            <a:endParaRPr b="0" i="0" sz="1400" u="none" cap="none" strike="noStrike">
              <a:solidFill>
                <a:srgbClr val="333333"/>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a:solidFill>
                <a:srgbClr val="333333"/>
              </a:solidFill>
            </a:endParaRPr>
          </a:p>
          <a:p>
            <a:pPr indent="0" lvl="0" marL="0" marR="0" rtl="0" algn="l">
              <a:lnSpc>
                <a:spcPct val="100000"/>
              </a:lnSpc>
              <a:spcBef>
                <a:spcPts val="600"/>
              </a:spcBef>
              <a:spcAft>
                <a:spcPts val="0"/>
              </a:spcAft>
              <a:buClr>
                <a:srgbClr val="000000"/>
              </a:buClr>
              <a:buSzPts val="1400"/>
              <a:buFont typeface="Arial"/>
              <a:buNone/>
            </a:pPr>
            <a:r>
              <a:t/>
            </a:r>
            <a:endParaRPr>
              <a:solidFill>
                <a:srgbClr val="333333"/>
              </a:solidFill>
            </a:endParaRPr>
          </a:p>
          <a:p>
            <a:pPr indent="-317500" lvl="0" marL="457200" marR="0" rtl="0" algn="l">
              <a:lnSpc>
                <a:spcPct val="100000"/>
              </a:lnSpc>
              <a:spcBef>
                <a:spcPts val="600"/>
              </a:spcBef>
              <a:spcAft>
                <a:spcPts val="0"/>
              </a:spcAft>
              <a:buClr>
                <a:srgbClr val="333333"/>
              </a:buClr>
              <a:buSzPts val="1400"/>
              <a:buFont typeface="Arial"/>
              <a:buChar char="-"/>
            </a:pPr>
            <a:r>
              <a:rPr b="0" i="0" lang="en-CA" sz="1400" u="none" cap="none" strike="noStrike">
                <a:solidFill>
                  <a:srgbClr val="333333"/>
                </a:solidFill>
                <a:latin typeface="Arial"/>
                <a:ea typeface="Arial"/>
                <a:cs typeface="Arial"/>
                <a:sym typeface="Arial"/>
              </a:rPr>
              <a:t>Encourage upselling with deals </a:t>
            </a:r>
            <a:endParaRPr b="0" i="0" sz="1400" u="none" cap="none" strike="noStrike">
              <a:solidFill>
                <a:srgbClr val="333333"/>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lang="en-CA">
                <a:solidFill>
                  <a:srgbClr val="333333"/>
                </a:solidFill>
              </a:rPr>
              <a:t> 	</a:t>
            </a:r>
            <a:r>
              <a:rPr b="0" i="0" lang="en-CA" sz="1400" u="none" cap="none" strike="noStrike">
                <a:solidFill>
                  <a:srgbClr val="333333"/>
                </a:solidFill>
                <a:latin typeface="Arial"/>
                <a:ea typeface="Arial"/>
                <a:cs typeface="Arial"/>
                <a:sym typeface="Arial"/>
              </a:rPr>
              <a:t>such as "Add a smoothie to your sandwich for 20% off"</a:t>
            </a:r>
            <a:endParaRPr>
              <a:solidFill>
                <a:srgbClr val="333333"/>
              </a:solidFill>
            </a:endParaRPr>
          </a:p>
          <a:p>
            <a:pPr indent="0" lvl="0" marL="0" marR="0" rtl="0" algn="l">
              <a:lnSpc>
                <a:spcPct val="100000"/>
              </a:lnSpc>
              <a:spcBef>
                <a:spcPts val="600"/>
              </a:spcBef>
              <a:spcAft>
                <a:spcPts val="0"/>
              </a:spcAft>
              <a:buClr>
                <a:srgbClr val="000000"/>
              </a:buClr>
              <a:buSzPts val="1400"/>
              <a:buFont typeface="Arial"/>
              <a:buNone/>
            </a:pPr>
            <a:r>
              <a:t/>
            </a:r>
            <a:endParaRPr>
              <a:solidFill>
                <a:srgbClr val="333333"/>
              </a:solidFill>
            </a:endParaRPr>
          </a:p>
          <a:p>
            <a:pPr indent="0" lvl="0" marL="0" marR="0" rtl="0" algn="l">
              <a:lnSpc>
                <a:spcPct val="100000"/>
              </a:lnSpc>
              <a:spcBef>
                <a:spcPts val="600"/>
              </a:spcBef>
              <a:spcAft>
                <a:spcPts val="0"/>
              </a:spcAft>
              <a:buClr>
                <a:srgbClr val="000000"/>
              </a:buClr>
              <a:buSzPts val="1400"/>
              <a:buFont typeface="Arial"/>
              <a:buNone/>
            </a:pPr>
            <a:r>
              <a:t/>
            </a:r>
            <a:endParaRPr>
              <a:solidFill>
                <a:srgbClr val="333333"/>
              </a:solidFill>
            </a:endParaRPr>
          </a:p>
          <a:p>
            <a:pPr indent="-317500" lvl="0" marL="457200" marR="0" rtl="0" algn="l">
              <a:lnSpc>
                <a:spcPct val="100000"/>
              </a:lnSpc>
              <a:spcBef>
                <a:spcPts val="600"/>
              </a:spcBef>
              <a:spcAft>
                <a:spcPts val="0"/>
              </a:spcAft>
              <a:buClr>
                <a:srgbClr val="333333"/>
              </a:buClr>
              <a:buSzPts val="1400"/>
              <a:buFont typeface="Arial"/>
              <a:buChar char="-"/>
            </a:pPr>
            <a:r>
              <a:rPr b="0" i="0" lang="en-CA" sz="1400" u="none" cap="none" strike="noStrike">
                <a:solidFill>
                  <a:srgbClr val="333333"/>
                </a:solidFill>
                <a:latin typeface="Arial"/>
                <a:ea typeface="Arial"/>
                <a:cs typeface="Arial"/>
                <a:sym typeface="Arial"/>
              </a:rPr>
              <a:t>Position sandwiches &amp; smoothies</a:t>
            </a:r>
            <a:endParaRPr b="0" i="0" sz="1400" u="none" cap="none" strike="noStrike">
              <a:solidFill>
                <a:srgbClr val="333333"/>
              </a:solidFill>
              <a:latin typeface="Arial"/>
              <a:ea typeface="Arial"/>
              <a:cs typeface="Arial"/>
              <a:sym typeface="Arial"/>
            </a:endParaRPr>
          </a:p>
          <a:p>
            <a:pPr indent="457200" lvl="0" marL="0" marR="0" rtl="0" algn="l">
              <a:lnSpc>
                <a:spcPct val="100000"/>
              </a:lnSpc>
              <a:spcBef>
                <a:spcPts val="600"/>
              </a:spcBef>
              <a:spcAft>
                <a:spcPts val="600"/>
              </a:spcAft>
              <a:buClr>
                <a:srgbClr val="000000"/>
              </a:buClr>
              <a:buSzPts val="1400"/>
              <a:buFont typeface="Arial"/>
              <a:buNone/>
            </a:pPr>
            <a:r>
              <a:rPr b="0" i="0" lang="en-CA" sz="1400" u="none" cap="none" strike="noStrike">
                <a:solidFill>
                  <a:srgbClr val="333333"/>
                </a:solidFill>
                <a:latin typeface="Arial"/>
                <a:ea typeface="Arial"/>
                <a:cs typeface="Arial"/>
                <a:sym typeface="Arial"/>
              </a:rPr>
              <a:t>as the "Everyday Healthy Choice"</a:t>
            </a:r>
            <a:endParaRPr b="0" i="0" sz="1400" u="none" cap="none" strike="noStrike">
              <a:solidFill>
                <a:srgbClr val="333333"/>
              </a:solidFill>
              <a:latin typeface="Arial"/>
              <a:ea typeface="Arial"/>
              <a:cs typeface="Arial"/>
              <a:sym typeface="Arial"/>
            </a:endParaRPr>
          </a:p>
        </p:txBody>
      </p:sp>
      <p:sp>
        <p:nvSpPr>
          <p:cNvPr id="366" name="Google Shape;366;p16"/>
          <p:cNvSpPr/>
          <p:nvPr/>
        </p:nvSpPr>
        <p:spPr>
          <a:xfrm>
            <a:off x="0" y="5086350"/>
            <a:ext cx="9144000" cy="573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iet healthy food. Bread with avacado, tomatoes and basil（提供: Getty Images）" id="367" name="Google Shape;367;p16"/>
          <p:cNvPicPr preferRelativeResize="0"/>
          <p:nvPr/>
        </p:nvPicPr>
        <p:blipFill rotWithShape="1">
          <a:blip r:embed="rId3">
            <a:alphaModFix/>
          </a:blip>
          <a:srcRect b="0" l="9240" r="4796" t="0"/>
          <a:stretch/>
        </p:blipFill>
        <p:spPr>
          <a:xfrm>
            <a:off x="433250" y="2151838"/>
            <a:ext cx="3097825" cy="24019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1" name="Shape 371"/>
        <p:cNvGrpSpPr/>
        <p:nvPr/>
      </p:nvGrpSpPr>
      <p:grpSpPr>
        <a:xfrm>
          <a:off x="0" y="0"/>
          <a:ext cx="0" cy="0"/>
          <a:chOff x="0" y="0"/>
          <a:chExt cx="0" cy="0"/>
        </a:xfrm>
      </p:grpSpPr>
      <p:sp>
        <p:nvSpPr>
          <p:cNvPr id="372" name="Google Shape;372;p17"/>
          <p:cNvSpPr txBox="1"/>
          <p:nvPr/>
        </p:nvSpPr>
        <p:spPr>
          <a:xfrm>
            <a:off x="238125" y="476250"/>
            <a:ext cx="7905900" cy="61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CA" sz="2800" u="none" cap="none" strike="noStrike">
                <a:solidFill>
                  <a:srgbClr val="333333"/>
                </a:solidFill>
                <a:latin typeface="Arial"/>
                <a:ea typeface="Arial"/>
                <a:cs typeface="Arial"/>
                <a:sym typeface="Arial"/>
              </a:rPr>
              <a:t>Strengthen the Meal Menu</a:t>
            </a:r>
            <a:endParaRPr b="1" i="0" sz="2800" u="none" cap="none" strike="noStrike">
              <a:solidFill>
                <a:srgbClr val="333333"/>
              </a:solidFill>
              <a:latin typeface="Arial"/>
              <a:ea typeface="Arial"/>
              <a:cs typeface="Arial"/>
              <a:sym typeface="Arial"/>
            </a:endParaRPr>
          </a:p>
        </p:txBody>
      </p:sp>
      <p:sp>
        <p:nvSpPr>
          <p:cNvPr id="373" name="Google Shape;373;p17"/>
          <p:cNvSpPr/>
          <p:nvPr/>
        </p:nvSpPr>
        <p:spPr>
          <a:xfrm>
            <a:off x="238125" y="1123950"/>
            <a:ext cx="2476500" cy="38100"/>
          </a:xfrm>
          <a:prstGeom prst="rect">
            <a:avLst/>
          </a:prstGeom>
          <a:solidFill>
            <a:srgbClr val="18803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7"/>
          <p:cNvSpPr txBox="1"/>
          <p:nvPr/>
        </p:nvSpPr>
        <p:spPr>
          <a:xfrm>
            <a:off x="238125" y="1238250"/>
            <a:ext cx="79059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CA" sz="1800" u="none" cap="none" strike="noStrike">
                <a:solidFill>
                  <a:srgbClr val="333333"/>
                </a:solidFill>
                <a:latin typeface="Arial"/>
                <a:ea typeface="Arial"/>
                <a:cs typeface="Arial"/>
                <a:sym typeface="Arial"/>
              </a:rPr>
              <a:t>Expand the menu to capture more breakfast and lunch traffic</a:t>
            </a:r>
            <a:endParaRPr b="0" i="0" sz="1800" u="none" cap="none" strike="noStrike">
              <a:solidFill>
                <a:srgbClr val="333333"/>
              </a:solidFill>
              <a:latin typeface="Arial"/>
              <a:ea typeface="Arial"/>
              <a:cs typeface="Arial"/>
              <a:sym typeface="Arial"/>
            </a:endParaRPr>
          </a:p>
        </p:txBody>
      </p:sp>
      <p:sp>
        <p:nvSpPr>
          <p:cNvPr id="375" name="Google Shape;375;p17"/>
          <p:cNvSpPr txBox="1"/>
          <p:nvPr/>
        </p:nvSpPr>
        <p:spPr>
          <a:xfrm>
            <a:off x="3596200" y="1971600"/>
            <a:ext cx="5316900" cy="276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 Add more variety to salads and sandwiches</a:t>
            </a:r>
            <a:endParaRPr b="0" i="0" sz="1400" u="none" cap="none" strike="noStrike">
              <a:solidFill>
                <a:srgbClr val="333333"/>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333333"/>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 Introduce seasonal lunch bowls like soups in winter or fresh bowls in summer</a:t>
            </a:r>
            <a:endParaRPr b="0" i="0" sz="1400" u="none" cap="none" strike="noStrike">
              <a:solidFill>
                <a:srgbClr val="333333"/>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333333"/>
              </a:solidFill>
              <a:latin typeface="Arial"/>
              <a:ea typeface="Arial"/>
              <a:cs typeface="Arial"/>
              <a:sym typeface="Arial"/>
            </a:endParaRPr>
          </a:p>
          <a:p>
            <a:pPr indent="0" lvl="0" marL="0" marR="0" rtl="0" algn="l">
              <a:lnSpc>
                <a:spcPct val="100000"/>
              </a:lnSpc>
              <a:spcBef>
                <a:spcPts val="600"/>
              </a:spcBef>
              <a:spcAft>
                <a:spcPts val="600"/>
              </a:spcAft>
              <a:buClr>
                <a:srgbClr val="000000"/>
              </a:buClr>
              <a:buSzPts val="1400"/>
              <a:buFont typeface="Arial"/>
              <a:buNone/>
            </a:pPr>
            <a:r>
              <a:rPr b="0" i="0" lang="en-CA" sz="1400" u="none" cap="none" strike="noStrike">
                <a:solidFill>
                  <a:srgbClr val="333333"/>
                </a:solidFill>
                <a:latin typeface="Arial"/>
                <a:ea typeface="Arial"/>
                <a:cs typeface="Arial"/>
                <a:sym typeface="Arial"/>
              </a:rPr>
              <a:t>• Allow add-ons such as extra protein, vegan, or gluten-free options</a:t>
            </a:r>
            <a:endParaRPr b="0" i="0" sz="1400" u="none" cap="none" strike="noStrike">
              <a:solidFill>
                <a:srgbClr val="333333"/>
              </a:solidFill>
              <a:latin typeface="Arial"/>
              <a:ea typeface="Arial"/>
              <a:cs typeface="Arial"/>
              <a:sym typeface="Arial"/>
            </a:endParaRPr>
          </a:p>
        </p:txBody>
      </p:sp>
      <p:sp>
        <p:nvSpPr>
          <p:cNvPr id="376" name="Google Shape;376;p17"/>
          <p:cNvSpPr/>
          <p:nvPr/>
        </p:nvSpPr>
        <p:spPr>
          <a:xfrm>
            <a:off x="0" y="5086350"/>
            <a:ext cx="9144000" cy="573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Vegan food on wooden background.  Healthy and tasty brunch（提供: Getty Images）" id="377" name="Google Shape;377;p17"/>
          <p:cNvPicPr preferRelativeResize="0"/>
          <p:nvPr/>
        </p:nvPicPr>
        <p:blipFill rotWithShape="1">
          <a:blip r:embed="rId3">
            <a:alphaModFix/>
          </a:blip>
          <a:srcRect b="0" l="0" r="8256" t="0"/>
          <a:stretch/>
        </p:blipFill>
        <p:spPr>
          <a:xfrm>
            <a:off x="314075" y="1978475"/>
            <a:ext cx="3031885" cy="2202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1" name="Shape 381"/>
        <p:cNvGrpSpPr/>
        <p:nvPr/>
      </p:nvGrpSpPr>
      <p:grpSpPr>
        <a:xfrm>
          <a:off x="0" y="0"/>
          <a:ext cx="0" cy="0"/>
          <a:chOff x="0" y="0"/>
          <a:chExt cx="0" cy="0"/>
        </a:xfrm>
      </p:grpSpPr>
      <p:sp>
        <p:nvSpPr>
          <p:cNvPr id="382" name="Google Shape;382;p15"/>
          <p:cNvSpPr txBox="1"/>
          <p:nvPr/>
        </p:nvSpPr>
        <p:spPr>
          <a:xfrm>
            <a:off x="238125" y="476250"/>
            <a:ext cx="7905900" cy="61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lang="en-CA" sz="2800">
                <a:solidFill>
                  <a:srgbClr val="333333"/>
                </a:solidFill>
              </a:rPr>
              <a:t>Utilize Seasonal patterns</a:t>
            </a:r>
            <a:endParaRPr b="1" i="0" sz="2800" u="none" cap="none" strike="noStrike">
              <a:solidFill>
                <a:srgbClr val="333333"/>
              </a:solidFill>
              <a:latin typeface="Arial"/>
              <a:ea typeface="Arial"/>
              <a:cs typeface="Arial"/>
              <a:sym typeface="Arial"/>
            </a:endParaRPr>
          </a:p>
        </p:txBody>
      </p:sp>
      <p:sp>
        <p:nvSpPr>
          <p:cNvPr id="383" name="Google Shape;383;p15"/>
          <p:cNvSpPr/>
          <p:nvPr/>
        </p:nvSpPr>
        <p:spPr>
          <a:xfrm>
            <a:off x="238125" y="1123950"/>
            <a:ext cx="2476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5"/>
          <p:cNvSpPr txBox="1"/>
          <p:nvPr/>
        </p:nvSpPr>
        <p:spPr>
          <a:xfrm>
            <a:off x="3671875" y="1311000"/>
            <a:ext cx="4953000" cy="42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CA" sz="1400" u="none" cap="none" strike="noStrike">
                <a:solidFill>
                  <a:srgbClr val="333333"/>
                </a:solidFill>
                <a:latin typeface="Arial"/>
                <a:ea typeface="Arial"/>
                <a:cs typeface="Arial"/>
                <a:sym typeface="Arial"/>
              </a:rPr>
              <a:t>Seasonal Promotions	</a:t>
            </a:r>
            <a:endParaRPr b="1" i="0" sz="1400" u="none" cap="none" strike="noStrike">
              <a:solidFill>
                <a:srgbClr val="333333"/>
              </a:solidFill>
              <a:latin typeface="Arial"/>
              <a:ea typeface="Arial"/>
              <a:cs typeface="Arial"/>
              <a:sym typeface="Arial"/>
            </a:endParaRPr>
          </a:p>
        </p:txBody>
      </p:sp>
      <p:sp>
        <p:nvSpPr>
          <p:cNvPr id="385" name="Google Shape;385;p15"/>
          <p:cNvSpPr txBox="1"/>
          <p:nvPr/>
        </p:nvSpPr>
        <p:spPr>
          <a:xfrm>
            <a:off x="3671875" y="2041350"/>
            <a:ext cx="5472000" cy="2099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333333"/>
              </a:buClr>
              <a:buSzPts val="1400"/>
              <a:buFont typeface="Arial"/>
              <a:buChar char="-"/>
            </a:pPr>
            <a:r>
              <a:rPr b="0" i="0" lang="en-CA" sz="1400" u="none" cap="none" strike="noStrike">
                <a:solidFill>
                  <a:srgbClr val="333333"/>
                </a:solidFill>
                <a:latin typeface="Arial"/>
                <a:ea typeface="Arial"/>
                <a:cs typeface="Arial"/>
                <a:sym typeface="Arial"/>
              </a:rPr>
              <a:t>new items tied to holidays </a:t>
            </a:r>
            <a:endParaRPr b="0" i="0" sz="1400" u="none" cap="none" strike="noStrike">
              <a:solidFill>
                <a:srgbClr val="333333"/>
              </a:solidFill>
              <a:latin typeface="Arial"/>
              <a:ea typeface="Arial"/>
              <a:cs typeface="Arial"/>
              <a:sym typeface="Arial"/>
            </a:endParaRPr>
          </a:p>
          <a:p>
            <a:pPr indent="0" lvl="0" marL="457200" marR="0" rtl="0" algn="l">
              <a:lnSpc>
                <a:spcPct val="100000"/>
              </a:lnSpc>
              <a:spcBef>
                <a:spcPts val="0"/>
              </a:spcBef>
              <a:spcAft>
                <a:spcPts val="0"/>
              </a:spcAft>
              <a:buNone/>
            </a:pPr>
            <a:r>
              <a:rPr lang="en-CA">
                <a:solidFill>
                  <a:srgbClr val="333333"/>
                </a:solidFill>
              </a:rPr>
              <a:t>(Halloween cookies, Christmas cakes,Valentine’s desserts)</a:t>
            </a:r>
            <a:endParaRPr>
              <a:solidFill>
                <a:srgbClr val="333333"/>
              </a:solidFill>
            </a:endParaRPr>
          </a:p>
          <a:p>
            <a:pPr indent="0" lvl="0" marL="0" marR="0" rtl="0" algn="l">
              <a:lnSpc>
                <a:spcPct val="100000"/>
              </a:lnSpc>
              <a:spcBef>
                <a:spcPts val="0"/>
              </a:spcBef>
              <a:spcAft>
                <a:spcPts val="0"/>
              </a:spcAft>
              <a:buNone/>
            </a:pPr>
            <a:r>
              <a:t/>
            </a:r>
            <a:endParaRPr>
              <a:solidFill>
                <a:srgbClr val="333333"/>
              </a:solidFill>
            </a:endParaRPr>
          </a:p>
          <a:p>
            <a:pPr indent="-317500" lvl="0" marL="457200" marR="0" rtl="0" algn="l">
              <a:lnSpc>
                <a:spcPct val="100000"/>
              </a:lnSpc>
              <a:spcBef>
                <a:spcPts val="0"/>
              </a:spcBef>
              <a:spcAft>
                <a:spcPts val="0"/>
              </a:spcAft>
              <a:buClr>
                <a:srgbClr val="333333"/>
              </a:buClr>
              <a:buSzPts val="1400"/>
              <a:buChar char="-"/>
            </a:pPr>
            <a:r>
              <a:rPr lang="en-CA">
                <a:solidFill>
                  <a:srgbClr val="333333"/>
                </a:solidFill>
              </a:rPr>
              <a:t>Fit beverages with weather demand </a:t>
            </a:r>
            <a:br>
              <a:rPr lang="en-CA">
                <a:solidFill>
                  <a:srgbClr val="333333"/>
                </a:solidFill>
              </a:rPr>
            </a:br>
            <a:r>
              <a:rPr lang="en-CA">
                <a:solidFill>
                  <a:srgbClr val="333333"/>
                </a:solidFill>
              </a:rPr>
              <a:t>(iced drinks in summer, warming teas and coffees in winter)</a:t>
            </a:r>
            <a:endParaRPr>
              <a:solidFill>
                <a:srgbClr val="333333"/>
              </a:solidFill>
            </a:endParaRPr>
          </a:p>
          <a:p>
            <a:pPr indent="0" lvl="0" marL="0" marR="0" rtl="0" algn="l">
              <a:lnSpc>
                <a:spcPct val="100000"/>
              </a:lnSpc>
              <a:spcBef>
                <a:spcPts val="0"/>
              </a:spcBef>
              <a:spcAft>
                <a:spcPts val="0"/>
              </a:spcAft>
              <a:buNone/>
            </a:pPr>
            <a:r>
              <a:t/>
            </a:r>
            <a:endParaRPr>
              <a:solidFill>
                <a:srgbClr val="333333"/>
              </a:solidFill>
            </a:endParaRPr>
          </a:p>
          <a:p>
            <a:pPr indent="-317500" lvl="0" marL="457200" marR="0" rtl="0" algn="l">
              <a:lnSpc>
                <a:spcPct val="100000"/>
              </a:lnSpc>
              <a:spcBef>
                <a:spcPts val="0"/>
              </a:spcBef>
              <a:spcAft>
                <a:spcPts val="0"/>
              </a:spcAft>
              <a:buClr>
                <a:srgbClr val="333333"/>
              </a:buClr>
              <a:buSzPts val="1400"/>
              <a:buChar char="-"/>
            </a:pPr>
            <a:r>
              <a:rPr lang="en-CA">
                <a:solidFill>
                  <a:srgbClr val="333333"/>
                </a:solidFill>
              </a:rPr>
              <a:t>Reintroduce successful limited-time flavors annually </a:t>
            </a:r>
            <a:endParaRPr>
              <a:solidFill>
                <a:srgbClr val="333333"/>
              </a:solidFill>
            </a:endParaRPr>
          </a:p>
          <a:p>
            <a:pPr indent="0" lvl="0" marL="457200" marR="0" rtl="0" algn="l">
              <a:lnSpc>
                <a:spcPct val="100000"/>
              </a:lnSpc>
              <a:spcBef>
                <a:spcPts val="0"/>
              </a:spcBef>
              <a:spcAft>
                <a:spcPts val="0"/>
              </a:spcAft>
              <a:buNone/>
            </a:pPr>
            <a:r>
              <a:rPr lang="en-CA">
                <a:solidFill>
                  <a:srgbClr val="333333"/>
                </a:solidFill>
              </a:rPr>
              <a:t>(e.g. pumpkin spice, seasonal fruit flavor) </a:t>
            </a:r>
            <a:endParaRPr>
              <a:solidFill>
                <a:srgbClr val="333333"/>
              </a:solidFill>
            </a:endParaRPr>
          </a:p>
          <a:p>
            <a:pPr indent="0" lvl="0" marL="0" marR="0" rtl="0" algn="l">
              <a:lnSpc>
                <a:spcPct val="100000"/>
              </a:lnSpc>
              <a:spcBef>
                <a:spcPts val="0"/>
              </a:spcBef>
              <a:spcAft>
                <a:spcPts val="0"/>
              </a:spcAft>
              <a:buNone/>
            </a:pPr>
            <a:r>
              <a:t/>
            </a:r>
            <a:endParaRPr>
              <a:solidFill>
                <a:srgbClr val="333333"/>
              </a:solidFill>
            </a:endParaRPr>
          </a:p>
        </p:txBody>
      </p:sp>
      <p:sp>
        <p:nvSpPr>
          <p:cNvPr id="386" name="Google Shape;386;p15"/>
          <p:cNvSpPr/>
          <p:nvPr/>
        </p:nvSpPr>
        <p:spPr>
          <a:xfrm>
            <a:off x="0" y="5086350"/>
            <a:ext cx="9144000" cy="573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Variety of Christmas holiday desserts and sweets. Christmas decoration.（提供: Getty Images）" id="387" name="Google Shape;387;p15"/>
          <p:cNvPicPr preferRelativeResize="0"/>
          <p:nvPr/>
        </p:nvPicPr>
        <p:blipFill rotWithShape="1">
          <a:blip r:embed="rId3">
            <a:alphaModFix/>
          </a:blip>
          <a:srcRect b="0" l="5810" r="8865" t="0"/>
          <a:stretch/>
        </p:blipFill>
        <p:spPr>
          <a:xfrm>
            <a:off x="352700" y="1731375"/>
            <a:ext cx="3193201" cy="22805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g3813dd2f1eb_1_0"/>
          <p:cNvPicPr preferRelativeResize="0"/>
          <p:nvPr/>
        </p:nvPicPr>
        <p:blipFill>
          <a:blip r:embed="rId3">
            <a:alphaModFix/>
          </a:blip>
          <a:stretch>
            <a:fillRect/>
          </a:stretch>
        </p:blipFill>
        <p:spPr>
          <a:xfrm>
            <a:off x="2901100" y="1340601"/>
            <a:ext cx="3812600" cy="3542400"/>
          </a:xfrm>
          <a:prstGeom prst="rect">
            <a:avLst/>
          </a:prstGeom>
          <a:noFill/>
          <a:ln>
            <a:noFill/>
          </a:ln>
        </p:spPr>
      </p:pic>
      <p:sp>
        <p:nvSpPr>
          <p:cNvPr id="393" name="Google Shape;393;g3813dd2f1eb_1_0"/>
          <p:cNvSpPr txBox="1"/>
          <p:nvPr/>
        </p:nvSpPr>
        <p:spPr>
          <a:xfrm>
            <a:off x="527700" y="1493350"/>
            <a:ext cx="1554600" cy="12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CA" sz="1500">
                <a:solidFill>
                  <a:schemeClr val="dk1"/>
                </a:solidFill>
              </a:rPr>
              <a:t>Our data shows that red dots (take-away transactions) are significantly lower on:</a:t>
            </a:r>
            <a:endParaRPr sz="2500">
              <a:solidFill>
                <a:schemeClr val="dk2"/>
              </a:solidFill>
            </a:endParaRPr>
          </a:p>
        </p:txBody>
      </p:sp>
      <p:sp>
        <p:nvSpPr>
          <p:cNvPr id="394" name="Google Shape;394;g3813dd2f1eb_1_0"/>
          <p:cNvSpPr/>
          <p:nvPr/>
        </p:nvSpPr>
        <p:spPr>
          <a:xfrm>
            <a:off x="238125" y="1123950"/>
            <a:ext cx="2476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g3813dd2f1eb_1_0"/>
          <p:cNvSpPr txBox="1"/>
          <p:nvPr/>
        </p:nvSpPr>
        <p:spPr>
          <a:xfrm>
            <a:off x="238125" y="476250"/>
            <a:ext cx="7905900" cy="61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lang="en-CA" sz="2800">
                <a:solidFill>
                  <a:srgbClr val="333333"/>
                </a:solidFill>
              </a:rPr>
              <a:t>Total Spent(In total of week)</a:t>
            </a:r>
            <a:endParaRPr b="1" sz="2800">
              <a:solidFill>
                <a:srgbClr val="333333"/>
              </a:solidFill>
            </a:endParaRPr>
          </a:p>
        </p:txBody>
      </p:sp>
      <p:sp>
        <p:nvSpPr>
          <p:cNvPr id="396" name="Google Shape;396;g3813dd2f1eb_1_0"/>
          <p:cNvSpPr/>
          <p:nvPr/>
        </p:nvSpPr>
        <p:spPr>
          <a:xfrm>
            <a:off x="0" y="5086350"/>
            <a:ext cx="9144000" cy="573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g3813dd2f1eb_1_16"/>
          <p:cNvPicPr preferRelativeResize="0"/>
          <p:nvPr/>
        </p:nvPicPr>
        <p:blipFill>
          <a:blip r:embed="rId3">
            <a:alphaModFix/>
          </a:blip>
          <a:stretch>
            <a:fillRect/>
          </a:stretch>
        </p:blipFill>
        <p:spPr>
          <a:xfrm>
            <a:off x="1233176" y="1375673"/>
            <a:ext cx="6788376" cy="3597750"/>
          </a:xfrm>
          <a:prstGeom prst="rect">
            <a:avLst/>
          </a:prstGeom>
          <a:noFill/>
          <a:ln>
            <a:noFill/>
          </a:ln>
        </p:spPr>
      </p:pic>
      <p:sp>
        <p:nvSpPr>
          <p:cNvPr id="402" name="Google Shape;402;g3813dd2f1eb_1_16"/>
          <p:cNvSpPr/>
          <p:nvPr/>
        </p:nvSpPr>
        <p:spPr>
          <a:xfrm>
            <a:off x="238125" y="1123950"/>
            <a:ext cx="2476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g3813dd2f1eb_1_16"/>
          <p:cNvSpPr txBox="1"/>
          <p:nvPr/>
        </p:nvSpPr>
        <p:spPr>
          <a:xfrm>
            <a:off x="238125" y="476250"/>
            <a:ext cx="7905900" cy="61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lang="en-CA" sz="2800">
                <a:solidFill>
                  <a:srgbClr val="333333"/>
                </a:solidFill>
              </a:rPr>
              <a:t>Payment Method and Location(Week)</a:t>
            </a:r>
            <a:endParaRPr b="1" sz="2800">
              <a:solidFill>
                <a:srgbClr val="333333"/>
              </a:solidFill>
            </a:endParaRPr>
          </a:p>
        </p:txBody>
      </p:sp>
      <p:sp>
        <p:nvSpPr>
          <p:cNvPr id="404" name="Google Shape;404;g3813dd2f1eb_1_16"/>
          <p:cNvSpPr/>
          <p:nvPr/>
        </p:nvSpPr>
        <p:spPr>
          <a:xfrm>
            <a:off x="0" y="5086350"/>
            <a:ext cx="9144000" cy="573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g3813dd2f1eb_1_24"/>
          <p:cNvPicPr preferRelativeResize="0"/>
          <p:nvPr/>
        </p:nvPicPr>
        <p:blipFill>
          <a:blip r:embed="rId3">
            <a:alphaModFix/>
          </a:blip>
          <a:stretch>
            <a:fillRect/>
          </a:stretch>
        </p:blipFill>
        <p:spPr>
          <a:xfrm>
            <a:off x="1145475" y="1329625"/>
            <a:ext cx="6866150" cy="3586425"/>
          </a:xfrm>
          <a:prstGeom prst="rect">
            <a:avLst/>
          </a:prstGeom>
          <a:noFill/>
          <a:ln>
            <a:noFill/>
          </a:ln>
        </p:spPr>
      </p:pic>
      <p:sp>
        <p:nvSpPr>
          <p:cNvPr id="410" name="Google Shape;410;g3813dd2f1eb_1_24"/>
          <p:cNvSpPr/>
          <p:nvPr/>
        </p:nvSpPr>
        <p:spPr>
          <a:xfrm>
            <a:off x="238125" y="1123950"/>
            <a:ext cx="2476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g3813dd2f1eb_1_24"/>
          <p:cNvSpPr txBox="1"/>
          <p:nvPr/>
        </p:nvSpPr>
        <p:spPr>
          <a:xfrm>
            <a:off x="238125" y="476250"/>
            <a:ext cx="7905900" cy="61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lang="en-CA" sz="2800">
                <a:solidFill>
                  <a:srgbClr val="333333"/>
                </a:solidFill>
              </a:rPr>
              <a:t>Payment Method and Location(Month)</a:t>
            </a:r>
            <a:endParaRPr b="1" sz="2800">
              <a:solidFill>
                <a:srgbClr val="333333"/>
              </a:solidFill>
            </a:endParaRPr>
          </a:p>
        </p:txBody>
      </p:sp>
      <p:sp>
        <p:nvSpPr>
          <p:cNvPr id="412" name="Google Shape;412;g3813dd2f1eb_1_24"/>
          <p:cNvSpPr/>
          <p:nvPr/>
        </p:nvSpPr>
        <p:spPr>
          <a:xfrm>
            <a:off x="0" y="5086350"/>
            <a:ext cx="9144000" cy="573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g3813dd2f1eb_1_7"/>
          <p:cNvPicPr preferRelativeResize="0"/>
          <p:nvPr/>
        </p:nvPicPr>
        <p:blipFill>
          <a:blip r:embed="rId3">
            <a:alphaModFix/>
          </a:blip>
          <a:stretch>
            <a:fillRect/>
          </a:stretch>
        </p:blipFill>
        <p:spPr>
          <a:xfrm>
            <a:off x="1165150" y="1301349"/>
            <a:ext cx="2510918" cy="1673938"/>
          </a:xfrm>
          <a:prstGeom prst="rect">
            <a:avLst/>
          </a:prstGeom>
          <a:noFill/>
          <a:ln>
            <a:noFill/>
          </a:ln>
        </p:spPr>
      </p:pic>
      <p:pic>
        <p:nvPicPr>
          <p:cNvPr id="418" name="Google Shape;418;g3813dd2f1eb_1_7"/>
          <p:cNvPicPr preferRelativeResize="0"/>
          <p:nvPr/>
        </p:nvPicPr>
        <p:blipFill>
          <a:blip r:embed="rId4">
            <a:alphaModFix/>
          </a:blip>
          <a:stretch>
            <a:fillRect/>
          </a:stretch>
        </p:blipFill>
        <p:spPr>
          <a:xfrm>
            <a:off x="5507656" y="1301349"/>
            <a:ext cx="2810344" cy="1673942"/>
          </a:xfrm>
          <a:prstGeom prst="rect">
            <a:avLst/>
          </a:prstGeom>
          <a:noFill/>
          <a:ln>
            <a:noFill/>
          </a:ln>
        </p:spPr>
      </p:pic>
      <p:pic>
        <p:nvPicPr>
          <p:cNvPr id="419" name="Google Shape;419;g3813dd2f1eb_1_7"/>
          <p:cNvPicPr preferRelativeResize="0"/>
          <p:nvPr/>
        </p:nvPicPr>
        <p:blipFill>
          <a:blip r:embed="rId5">
            <a:alphaModFix/>
          </a:blip>
          <a:stretch>
            <a:fillRect/>
          </a:stretch>
        </p:blipFill>
        <p:spPr>
          <a:xfrm>
            <a:off x="2990861" y="3215391"/>
            <a:ext cx="3834681" cy="1662826"/>
          </a:xfrm>
          <a:prstGeom prst="rect">
            <a:avLst/>
          </a:prstGeom>
          <a:noFill/>
          <a:ln>
            <a:noFill/>
          </a:ln>
        </p:spPr>
      </p:pic>
      <p:sp>
        <p:nvSpPr>
          <p:cNvPr id="420" name="Google Shape;420;g3813dd2f1eb_1_7"/>
          <p:cNvSpPr/>
          <p:nvPr/>
        </p:nvSpPr>
        <p:spPr>
          <a:xfrm>
            <a:off x="238125" y="1123950"/>
            <a:ext cx="2476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g3813dd2f1eb_1_7"/>
          <p:cNvSpPr txBox="1"/>
          <p:nvPr/>
        </p:nvSpPr>
        <p:spPr>
          <a:xfrm>
            <a:off x="238125" y="476250"/>
            <a:ext cx="7905900" cy="61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lang="en-CA" sz="2800">
                <a:solidFill>
                  <a:srgbClr val="333333"/>
                </a:solidFill>
              </a:rPr>
              <a:t>Opportunity for attract people &amp; loyalty</a:t>
            </a:r>
            <a:endParaRPr b="1" sz="2800">
              <a:solidFill>
                <a:srgbClr val="333333"/>
              </a:solidFill>
            </a:endParaRPr>
          </a:p>
        </p:txBody>
      </p:sp>
      <p:sp>
        <p:nvSpPr>
          <p:cNvPr id="422" name="Google Shape;422;g3813dd2f1eb_1_7"/>
          <p:cNvSpPr/>
          <p:nvPr/>
        </p:nvSpPr>
        <p:spPr>
          <a:xfrm>
            <a:off x="0" y="5086350"/>
            <a:ext cx="9144000" cy="573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9FA"/>
        </a:solidFill>
      </p:bgPr>
    </p:bg>
    <p:spTree>
      <p:nvGrpSpPr>
        <p:cNvPr id="426" name="Shape 426"/>
        <p:cNvGrpSpPr/>
        <p:nvPr/>
      </p:nvGrpSpPr>
      <p:grpSpPr>
        <a:xfrm>
          <a:off x="0" y="0"/>
          <a:ext cx="0" cy="0"/>
          <a:chOff x="0" y="0"/>
          <a:chExt cx="0" cy="0"/>
        </a:xfrm>
      </p:grpSpPr>
      <p:sp>
        <p:nvSpPr>
          <p:cNvPr id="427" name="Google Shape;427;p18"/>
          <p:cNvSpPr txBox="1"/>
          <p:nvPr/>
        </p:nvSpPr>
        <p:spPr>
          <a:xfrm>
            <a:off x="333375" y="1143000"/>
            <a:ext cx="3810000" cy="190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0"/>
              <a:buFont typeface="Arial"/>
              <a:buNone/>
            </a:pPr>
            <a:r>
              <a:rPr b="1" i="0" lang="en-CA" sz="18000" u="none" cap="none" strike="noStrike">
                <a:solidFill>
                  <a:srgbClr val="EFEFED"/>
                </a:solidFill>
                <a:latin typeface="Arial"/>
                <a:ea typeface="Arial"/>
                <a:cs typeface="Arial"/>
                <a:sym typeface="Arial"/>
              </a:rPr>
              <a:t>05</a:t>
            </a:r>
            <a:endParaRPr b="1" i="0" sz="18000" u="none" cap="none" strike="noStrike">
              <a:solidFill>
                <a:srgbClr val="EFEFED"/>
              </a:solidFill>
              <a:latin typeface="Arial"/>
              <a:ea typeface="Arial"/>
              <a:cs typeface="Arial"/>
              <a:sym typeface="Arial"/>
            </a:endParaRPr>
          </a:p>
        </p:txBody>
      </p:sp>
      <p:sp>
        <p:nvSpPr>
          <p:cNvPr id="428" name="Google Shape;428;p18"/>
          <p:cNvSpPr txBox="1"/>
          <p:nvPr/>
        </p:nvSpPr>
        <p:spPr>
          <a:xfrm>
            <a:off x="523875" y="2190750"/>
            <a:ext cx="8001000" cy="762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800"/>
              <a:buFont typeface="Arial"/>
              <a:buNone/>
            </a:pPr>
            <a:r>
              <a:rPr b="1" i="0" lang="en-CA" sz="3800" u="none" cap="none" strike="noStrike">
                <a:solidFill>
                  <a:srgbClr val="333333"/>
                </a:solidFill>
                <a:latin typeface="Arial"/>
                <a:ea typeface="Arial"/>
                <a:cs typeface="Arial"/>
                <a:sym typeface="Arial"/>
              </a:rPr>
              <a:t>5. Conclusion</a:t>
            </a:r>
            <a:endParaRPr b="1" i="0" sz="3800" u="none" cap="none" strike="noStrike">
              <a:solidFill>
                <a:srgbClr val="333333"/>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2" name="Shape 432"/>
        <p:cNvGrpSpPr/>
        <p:nvPr/>
      </p:nvGrpSpPr>
      <p:grpSpPr>
        <a:xfrm>
          <a:off x="0" y="0"/>
          <a:ext cx="0" cy="0"/>
          <a:chOff x="0" y="0"/>
          <a:chExt cx="0" cy="0"/>
        </a:xfrm>
      </p:grpSpPr>
      <p:sp>
        <p:nvSpPr>
          <p:cNvPr id="433" name="Google Shape;433;p19"/>
          <p:cNvSpPr txBox="1"/>
          <p:nvPr/>
        </p:nvSpPr>
        <p:spPr>
          <a:xfrm>
            <a:off x="238125" y="476250"/>
            <a:ext cx="7905900" cy="61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CA" sz="2800" u="none" cap="none" strike="noStrike">
                <a:solidFill>
                  <a:srgbClr val="333333"/>
                </a:solidFill>
                <a:latin typeface="Arial"/>
                <a:ea typeface="Arial"/>
                <a:cs typeface="Arial"/>
                <a:sym typeface="Arial"/>
              </a:rPr>
              <a:t>Project Conclusion</a:t>
            </a:r>
            <a:endParaRPr b="1" i="0" sz="2800" u="none" cap="none" strike="noStrike">
              <a:solidFill>
                <a:srgbClr val="333333"/>
              </a:solidFill>
              <a:latin typeface="Arial"/>
              <a:ea typeface="Arial"/>
              <a:cs typeface="Arial"/>
              <a:sym typeface="Arial"/>
            </a:endParaRPr>
          </a:p>
        </p:txBody>
      </p:sp>
      <p:sp>
        <p:nvSpPr>
          <p:cNvPr id="434" name="Google Shape;434;p19"/>
          <p:cNvSpPr/>
          <p:nvPr/>
        </p:nvSpPr>
        <p:spPr>
          <a:xfrm>
            <a:off x="238125" y="1123950"/>
            <a:ext cx="2476500" cy="381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9"/>
          <p:cNvSpPr txBox="1"/>
          <p:nvPr/>
        </p:nvSpPr>
        <p:spPr>
          <a:xfrm>
            <a:off x="238125" y="1638300"/>
            <a:ext cx="8667900" cy="276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solidFill>
                <a:srgbClr val="333333"/>
              </a:solidFill>
            </a:endParaRPr>
          </a:p>
          <a:p>
            <a:pPr indent="-285750" lvl="0" marL="457200" marR="0" rtl="0" algn="l">
              <a:lnSpc>
                <a:spcPct val="100000"/>
              </a:lnSpc>
              <a:spcBef>
                <a:spcPts val="0"/>
              </a:spcBef>
              <a:spcAft>
                <a:spcPts val="0"/>
              </a:spcAft>
              <a:buClr>
                <a:srgbClr val="333333"/>
              </a:buClr>
              <a:buSzPts val="900"/>
              <a:buChar char="●"/>
            </a:pPr>
            <a:r>
              <a:rPr b="1" lang="en-CA">
                <a:solidFill>
                  <a:srgbClr val="333333"/>
                </a:solidFill>
              </a:rPr>
              <a:t>Weekday </a:t>
            </a:r>
            <a:r>
              <a:rPr b="1" lang="en-CA">
                <a:solidFill>
                  <a:srgbClr val="333333"/>
                </a:solidFill>
              </a:rPr>
              <a:t>Improvements</a:t>
            </a:r>
            <a:r>
              <a:rPr lang="en-CA">
                <a:solidFill>
                  <a:srgbClr val="333333"/>
                </a:solidFill>
              </a:rPr>
              <a:t>: Take an advantage of our weak weekdays in order to increase our take away area.</a:t>
            </a:r>
            <a:endParaRPr>
              <a:solidFill>
                <a:srgbClr val="333333"/>
              </a:solidFill>
            </a:endParaRPr>
          </a:p>
          <a:p>
            <a:pPr indent="0" lvl="0" marL="0" marR="0" rtl="0" algn="l">
              <a:lnSpc>
                <a:spcPct val="100000"/>
              </a:lnSpc>
              <a:spcBef>
                <a:spcPts val="0"/>
              </a:spcBef>
              <a:spcAft>
                <a:spcPts val="0"/>
              </a:spcAft>
              <a:buClr>
                <a:srgbClr val="000000"/>
              </a:buClr>
              <a:buSzPts val="1400"/>
              <a:buFont typeface="Arial"/>
              <a:buNone/>
            </a:pPr>
            <a:r>
              <a:t/>
            </a:r>
            <a:endParaRPr>
              <a:solidFill>
                <a:srgbClr val="333333"/>
              </a:solidFill>
            </a:endParaRPr>
          </a:p>
          <a:p>
            <a:pPr indent="0" lvl="0" marL="0" marR="0" rtl="0" algn="l">
              <a:lnSpc>
                <a:spcPct val="100000"/>
              </a:lnSpc>
              <a:spcBef>
                <a:spcPts val="0"/>
              </a:spcBef>
              <a:spcAft>
                <a:spcPts val="0"/>
              </a:spcAft>
              <a:buClr>
                <a:srgbClr val="000000"/>
              </a:buClr>
              <a:buSzPts val="1400"/>
              <a:buFont typeface="Arial"/>
              <a:buNone/>
            </a:pPr>
            <a:r>
              <a:rPr lang="en-CA">
                <a:solidFill>
                  <a:srgbClr val="333333"/>
                </a:solidFill>
              </a:rPr>
              <a:t>   </a:t>
            </a:r>
            <a:r>
              <a:rPr b="0" i="0" lang="en-CA" sz="1400" u="none" cap="none" strike="noStrike">
                <a:solidFill>
                  <a:srgbClr val="333333"/>
                </a:solidFill>
                <a:latin typeface="Arial"/>
                <a:ea typeface="Arial"/>
                <a:cs typeface="Arial"/>
                <a:sym typeface="Arial"/>
              </a:rPr>
              <a:t>•     </a:t>
            </a:r>
            <a:r>
              <a:rPr b="1" i="0" lang="en-CA" sz="1400" u="none" cap="none" strike="noStrike">
                <a:solidFill>
                  <a:srgbClr val="333333"/>
                </a:solidFill>
                <a:latin typeface="Arial"/>
                <a:ea typeface="Arial"/>
                <a:cs typeface="Arial"/>
                <a:sym typeface="Arial"/>
              </a:rPr>
              <a:t>Top Performers</a:t>
            </a:r>
            <a:r>
              <a:rPr b="0" i="0" lang="en-CA" sz="1400" u="none" cap="none" strike="noStrike">
                <a:solidFill>
                  <a:srgbClr val="333333"/>
                </a:solidFill>
                <a:latin typeface="Arial"/>
                <a:ea typeface="Arial"/>
                <a:cs typeface="Arial"/>
                <a:sym typeface="Arial"/>
              </a:rPr>
              <a:t>: Salads, sandwiches, and smoothies are the main revenue drivers</a:t>
            </a:r>
            <a:endParaRPr>
              <a:solidFill>
                <a:srgbClr val="333333"/>
              </a:solidFill>
            </a:endParaRPr>
          </a:p>
          <a:p>
            <a:pPr indent="0" lvl="0" marL="0" marR="0" rtl="0" algn="l">
              <a:lnSpc>
                <a:spcPct val="100000"/>
              </a:lnSpc>
              <a:spcBef>
                <a:spcPts val="600"/>
              </a:spcBef>
              <a:spcAft>
                <a:spcPts val="0"/>
              </a:spcAft>
              <a:buClr>
                <a:srgbClr val="000000"/>
              </a:buClr>
              <a:buSzPts val="1400"/>
              <a:buFont typeface="Arial"/>
              <a:buNone/>
            </a:pPr>
            <a:r>
              <a:t/>
            </a:r>
            <a:endParaRPr>
              <a:solidFill>
                <a:srgbClr val="333333"/>
              </a:solidFill>
            </a:endParaRPr>
          </a:p>
          <a:p>
            <a:pPr indent="0" lvl="0" marL="0" marR="0" rtl="0" algn="l">
              <a:lnSpc>
                <a:spcPct val="100000"/>
              </a:lnSpc>
              <a:spcBef>
                <a:spcPts val="600"/>
              </a:spcBef>
              <a:spcAft>
                <a:spcPts val="0"/>
              </a:spcAft>
              <a:buClr>
                <a:srgbClr val="000000"/>
              </a:buClr>
              <a:buSzPts val="1400"/>
              <a:buFont typeface="Arial"/>
              <a:buNone/>
            </a:pPr>
            <a:r>
              <a:rPr lang="en-CA">
                <a:solidFill>
                  <a:srgbClr val="333333"/>
                </a:solidFill>
              </a:rPr>
              <a:t>   </a:t>
            </a:r>
            <a:r>
              <a:rPr b="0" i="0" lang="en-CA" sz="1400" u="none" cap="none" strike="noStrike">
                <a:solidFill>
                  <a:srgbClr val="333333"/>
                </a:solidFill>
                <a:latin typeface="Arial"/>
                <a:ea typeface="Arial"/>
                <a:cs typeface="Arial"/>
                <a:sym typeface="Arial"/>
              </a:rPr>
              <a:t>•    </a:t>
            </a:r>
            <a:r>
              <a:rPr b="1" i="0" lang="en-CA" sz="1400" u="none" cap="none" strike="noStrike">
                <a:solidFill>
                  <a:srgbClr val="333333"/>
                </a:solidFill>
                <a:latin typeface="Arial"/>
                <a:ea typeface="Arial"/>
                <a:cs typeface="Arial"/>
                <a:sym typeface="Arial"/>
              </a:rPr>
              <a:t>Sales Volume</a:t>
            </a:r>
            <a:r>
              <a:rPr b="0" i="0" lang="en-CA" sz="1400" u="none" cap="none" strike="noStrike">
                <a:solidFill>
                  <a:srgbClr val="333333"/>
                </a:solidFill>
                <a:latin typeface="Arial"/>
                <a:ea typeface="Arial"/>
                <a:cs typeface="Arial"/>
                <a:sym typeface="Arial"/>
              </a:rPr>
              <a:t>: Coffee leads in quantity sold and is a daily-use item</a:t>
            </a:r>
            <a:endParaRPr b="0" i="0" sz="1400" u="none" cap="none" strike="noStrike">
              <a:solidFill>
                <a:srgbClr val="333333"/>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333333"/>
              </a:solidFill>
              <a:latin typeface="Arial"/>
              <a:ea typeface="Arial"/>
              <a:cs typeface="Arial"/>
              <a:sym typeface="Arial"/>
            </a:endParaRPr>
          </a:p>
          <a:p>
            <a:pPr indent="0" lvl="0" marL="0" marR="0" rtl="0" algn="l">
              <a:lnSpc>
                <a:spcPct val="100000"/>
              </a:lnSpc>
              <a:spcBef>
                <a:spcPts val="600"/>
              </a:spcBef>
              <a:spcAft>
                <a:spcPts val="600"/>
              </a:spcAft>
              <a:buClr>
                <a:srgbClr val="000000"/>
              </a:buClr>
              <a:buSzPts val="1400"/>
              <a:buFont typeface="Arial"/>
              <a:buNone/>
            </a:pPr>
            <a:r>
              <a:rPr lang="en-CA">
                <a:solidFill>
                  <a:srgbClr val="333333"/>
                </a:solidFill>
              </a:rPr>
              <a:t>   </a:t>
            </a:r>
            <a:r>
              <a:rPr b="0" i="0" lang="en-CA" sz="1400" u="none" cap="none" strike="noStrike">
                <a:solidFill>
                  <a:srgbClr val="333333"/>
                </a:solidFill>
                <a:latin typeface="Arial"/>
                <a:ea typeface="Arial"/>
                <a:cs typeface="Arial"/>
                <a:sym typeface="Arial"/>
              </a:rPr>
              <a:t>•    </a:t>
            </a:r>
            <a:r>
              <a:rPr b="1" i="0" lang="en-CA" sz="1400" u="none" cap="none" strike="noStrike">
                <a:solidFill>
                  <a:srgbClr val="333333"/>
                </a:solidFill>
                <a:latin typeface="Arial"/>
                <a:ea typeface="Arial"/>
                <a:cs typeface="Arial"/>
                <a:sym typeface="Arial"/>
              </a:rPr>
              <a:t>Key Opportunities</a:t>
            </a:r>
            <a:r>
              <a:rPr b="0" i="0" lang="en-CA" sz="1400" u="none" cap="none" strike="noStrike">
                <a:solidFill>
                  <a:srgbClr val="333333"/>
                </a:solidFill>
                <a:latin typeface="Arial"/>
                <a:ea typeface="Arial"/>
                <a:cs typeface="Arial"/>
                <a:sym typeface="Arial"/>
              </a:rPr>
              <a:t>: Clear seasonal trends and a chance to expand the meal menu so we can get </a:t>
            </a:r>
            <a:r>
              <a:rPr lang="en-CA">
                <a:solidFill>
                  <a:srgbClr val="333333"/>
                </a:solidFill>
              </a:rPr>
              <a:t>a            new</a:t>
            </a:r>
            <a:r>
              <a:rPr b="0" i="0" lang="en-CA" sz="1400" u="none" cap="none" strike="noStrike">
                <a:solidFill>
                  <a:srgbClr val="333333"/>
                </a:solidFill>
                <a:latin typeface="Arial"/>
                <a:ea typeface="Arial"/>
                <a:cs typeface="Arial"/>
                <a:sym typeface="Arial"/>
              </a:rPr>
              <a:t> advantage of </a:t>
            </a:r>
            <a:r>
              <a:rPr lang="en-CA">
                <a:solidFill>
                  <a:srgbClr val="333333"/>
                </a:solidFill>
              </a:rPr>
              <a:t>that</a:t>
            </a:r>
            <a:endParaRPr b="0" i="0" sz="1400" u="none" cap="none" strike="noStrike">
              <a:solidFill>
                <a:srgbClr val="333333"/>
              </a:solidFill>
              <a:latin typeface="Arial"/>
              <a:ea typeface="Arial"/>
              <a:cs typeface="Arial"/>
              <a:sym typeface="Arial"/>
            </a:endParaRPr>
          </a:p>
        </p:txBody>
      </p:sp>
      <p:sp>
        <p:nvSpPr>
          <p:cNvPr id="436" name="Google Shape;436;p19"/>
          <p:cNvSpPr/>
          <p:nvPr/>
        </p:nvSpPr>
        <p:spPr>
          <a:xfrm>
            <a:off x="0" y="5086350"/>
            <a:ext cx="9144000" cy="573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9FA"/>
        </a:solidFill>
      </p:bgPr>
    </p:bg>
    <p:spTree>
      <p:nvGrpSpPr>
        <p:cNvPr id="89" name="Shape 89"/>
        <p:cNvGrpSpPr/>
        <p:nvPr/>
      </p:nvGrpSpPr>
      <p:grpSpPr>
        <a:xfrm>
          <a:off x="0" y="0"/>
          <a:ext cx="0" cy="0"/>
          <a:chOff x="0" y="0"/>
          <a:chExt cx="0" cy="0"/>
        </a:xfrm>
      </p:grpSpPr>
      <p:sp>
        <p:nvSpPr>
          <p:cNvPr id="90" name="Google Shape;90;p3"/>
          <p:cNvSpPr txBox="1"/>
          <p:nvPr/>
        </p:nvSpPr>
        <p:spPr>
          <a:xfrm>
            <a:off x="333375" y="1143000"/>
            <a:ext cx="3810000" cy="190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0"/>
              <a:buFont typeface="Arial"/>
              <a:buNone/>
            </a:pPr>
            <a:r>
              <a:rPr b="1" i="0" lang="en-CA" sz="18000" u="none" cap="none" strike="noStrike">
                <a:solidFill>
                  <a:srgbClr val="EFEFED"/>
                </a:solidFill>
                <a:latin typeface="Arial"/>
                <a:ea typeface="Arial"/>
                <a:cs typeface="Arial"/>
                <a:sym typeface="Arial"/>
              </a:rPr>
              <a:t>01</a:t>
            </a:r>
            <a:endParaRPr b="1" i="0" sz="18000" u="none" cap="none" strike="noStrike">
              <a:solidFill>
                <a:srgbClr val="EFEFED"/>
              </a:solidFill>
              <a:latin typeface="Arial"/>
              <a:ea typeface="Arial"/>
              <a:cs typeface="Arial"/>
              <a:sym typeface="Arial"/>
            </a:endParaRPr>
          </a:p>
        </p:txBody>
      </p:sp>
      <p:sp>
        <p:nvSpPr>
          <p:cNvPr id="91" name="Google Shape;91;p3"/>
          <p:cNvSpPr txBox="1"/>
          <p:nvPr/>
        </p:nvSpPr>
        <p:spPr>
          <a:xfrm>
            <a:off x="523875" y="2190750"/>
            <a:ext cx="8001000" cy="762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800"/>
              <a:buFont typeface="Arial"/>
              <a:buNone/>
            </a:pPr>
            <a:r>
              <a:rPr b="1" i="0" lang="en-CA" sz="3800" u="none" cap="none" strike="noStrike">
                <a:solidFill>
                  <a:srgbClr val="333333"/>
                </a:solidFill>
                <a:latin typeface="Arial"/>
                <a:ea typeface="Arial"/>
                <a:cs typeface="Arial"/>
                <a:sym typeface="Arial"/>
              </a:rPr>
              <a:t>1. Project Objectives </a:t>
            </a:r>
            <a:br>
              <a:rPr b="1" i="0" lang="en-CA" sz="3800" u="none" cap="none" strike="noStrike">
                <a:solidFill>
                  <a:srgbClr val="333333"/>
                </a:solidFill>
                <a:latin typeface="Arial"/>
                <a:ea typeface="Arial"/>
                <a:cs typeface="Arial"/>
                <a:sym typeface="Arial"/>
              </a:rPr>
            </a:br>
            <a:r>
              <a:rPr b="1" i="0" lang="en-CA" sz="3800" u="none" cap="none" strike="noStrike">
                <a:solidFill>
                  <a:srgbClr val="333333"/>
                </a:solidFill>
                <a:latin typeface="Arial"/>
                <a:ea typeface="Arial"/>
                <a:cs typeface="Arial"/>
                <a:sym typeface="Arial"/>
              </a:rPr>
              <a:t>&amp; </a:t>
            </a:r>
            <a:br>
              <a:rPr b="1" i="0" lang="en-CA" sz="3800" u="none" cap="none" strike="noStrike">
                <a:solidFill>
                  <a:srgbClr val="333333"/>
                </a:solidFill>
                <a:latin typeface="Arial"/>
                <a:ea typeface="Arial"/>
                <a:cs typeface="Arial"/>
                <a:sym typeface="Arial"/>
              </a:rPr>
            </a:br>
            <a:r>
              <a:rPr b="1" i="0" lang="en-CA" sz="3800" u="none" cap="none" strike="noStrike">
                <a:solidFill>
                  <a:srgbClr val="333333"/>
                </a:solidFill>
                <a:latin typeface="Arial"/>
                <a:ea typeface="Arial"/>
                <a:cs typeface="Arial"/>
                <a:sym typeface="Arial"/>
              </a:rPr>
              <a:t>Data Overview</a:t>
            </a:r>
            <a:endParaRPr b="1" i="0" sz="3800" u="none" cap="none" strike="noStrike">
              <a:solidFill>
                <a:srgbClr val="333333"/>
              </a:solidFill>
              <a:latin typeface="Arial"/>
              <a:ea typeface="Arial"/>
              <a:cs typeface="Arial"/>
              <a:sym typeface="Arial"/>
            </a:endParaRPr>
          </a:p>
        </p:txBody>
      </p:sp>
      <p:sp>
        <p:nvSpPr>
          <p:cNvPr id="92" name="Google Shape;92;p3"/>
          <p:cNvSpPr txBox="1"/>
          <p:nvPr/>
        </p:nvSpPr>
        <p:spPr>
          <a:xfrm>
            <a:off x="8524875" y="4810125"/>
            <a:ext cx="476400" cy="190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900"/>
              <a:buFont typeface="Arial"/>
              <a:buNone/>
            </a:pPr>
            <a:r>
              <a:rPr b="0" i="0" lang="en-CA" sz="900" u="none" cap="none" strike="noStrike">
                <a:solidFill>
                  <a:srgbClr val="4285F4"/>
                </a:solidFill>
                <a:latin typeface="Arial"/>
                <a:ea typeface="Arial"/>
                <a:cs typeface="Arial"/>
                <a:sym typeface="Arial"/>
              </a:rPr>
              <a:t>2</a:t>
            </a:r>
            <a:endParaRPr b="0" i="0" sz="900" u="none" cap="none" strike="noStrike">
              <a:solidFill>
                <a:srgbClr val="4285F4"/>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descr="Stylish thank you handwritten lettering illustration. Watercolor design. (Provided by Getty Images)" id="440" name="Google Shape;440;g3813305b5f1_2_93"/>
          <p:cNvPicPr preferRelativeResize="0"/>
          <p:nvPr/>
        </p:nvPicPr>
        <p:blipFill>
          <a:blip r:embed="rId3">
            <a:alphaModFix/>
          </a:blip>
          <a:stretch>
            <a:fillRect/>
          </a:stretch>
        </p:blipFill>
        <p:spPr>
          <a:xfrm>
            <a:off x="2371549" y="213600"/>
            <a:ext cx="4838702" cy="48387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6" name="Shape 96"/>
        <p:cNvGrpSpPr/>
        <p:nvPr/>
      </p:nvGrpSpPr>
      <p:grpSpPr>
        <a:xfrm>
          <a:off x="0" y="0"/>
          <a:ext cx="0" cy="0"/>
          <a:chOff x="0" y="0"/>
          <a:chExt cx="0" cy="0"/>
        </a:xfrm>
      </p:grpSpPr>
      <p:pic>
        <p:nvPicPr>
          <p:cNvPr id="97" name="Google Shape;97;p4"/>
          <p:cNvPicPr preferRelativeResize="0"/>
          <p:nvPr/>
        </p:nvPicPr>
        <p:blipFill>
          <a:blip r:embed="rId3">
            <a:alphaModFix/>
          </a:blip>
          <a:stretch>
            <a:fillRect/>
          </a:stretch>
        </p:blipFill>
        <p:spPr>
          <a:xfrm>
            <a:off x="5837494" y="1095450"/>
            <a:ext cx="3177524" cy="3177524"/>
          </a:xfrm>
          <a:prstGeom prst="rect">
            <a:avLst/>
          </a:prstGeom>
          <a:noFill/>
          <a:ln>
            <a:noFill/>
          </a:ln>
        </p:spPr>
      </p:pic>
      <p:sp>
        <p:nvSpPr>
          <p:cNvPr id="98" name="Google Shape;98;p4"/>
          <p:cNvSpPr txBox="1"/>
          <p:nvPr/>
        </p:nvSpPr>
        <p:spPr>
          <a:xfrm>
            <a:off x="238125" y="476250"/>
            <a:ext cx="7905900" cy="61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CA" sz="2800" u="none" cap="none" strike="noStrike">
                <a:solidFill>
                  <a:srgbClr val="333333"/>
                </a:solidFill>
                <a:latin typeface="Arial"/>
                <a:ea typeface="Arial"/>
                <a:cs typeface="Arial"/>
                <a:sym typeface="Arial"/>
              </a:rPr>
              <a:t>Project Objectives</a:t>
            </a:r>
            <a:endParaRPr b="1" i="0" sz="2800" u="none" cap="none" strike="noStrike">
              <a:solidFill>
                <a:srgbClr val="333333"/>
              </a:solidFill>
              <a:latin typeface="Arial"/>
              <a:ea typeface="Arial"/>
              <a:cs typeface="Arial"/>
              <a:sym typeface="Arial"/>
            </a:endParaRPr>
          </a:p>
        </p:txBody>
      </p:sp>
      <p:sp>
        <p:nvSpPr>
          <p:cNvPr id="99" name="Google Shape;99;p4"/>
          <p:cNvSpPr/>
          <p:nvPr/>
        </p:nvSpPr>
        <p:spPr>
          <a:xfrm>
            <a:off x="238125" y="1123950"/>
            <a:ext cx="2476500" cy="381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
          <p:cNvSpPr txBox="1"/>
          <p:nvPr/>
        </p:nvSpPr>
        <p:spPr>
          <a:xfrm>
            <a:off x="238125" y="1638300"/>
            <a:ext cx="5546700" cy="2762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Font typeface="Arial"/>
              <a:buChar char="●"/>
            </a:pPr>
            <a:r>
              <a:rPr b="0" i="0" lang="en-CA" sz="1400" u="none" cap="none" strike="noStrike">
                <a:solidFill>
                  <a:srgbClr val="333333"/>
                </a:solidFill>
                <a:latin typeface="Arial"/>
                <a:ea typeface="Arial"/>
                <a:cs typeface="Arial"/>
                <a:sym typeface="Arial"/>
              </a:rPr>
              <a:t>Analyze cafe sales data to understand </a:t>
            </a:r>
            <a:r>
              <a:rPr b="1" i="0" lang="en-CA" sz="1400" u="none" cap="none" strike="noStrike">
                <a:solidFill>
                  <a:srgbClr val="4285F4"/>
                </a:solidFill>
                <a:latin typeface="Arial"/>
                <a:ea typeface="Arial"/>
                <a:cs typeface="Arial"/>
                <a:sym typeface="Arial"/>
              </a:rPr>
              <a:t>customer buying patterns</a:t>
            </a:r>
            <a:r>
              <a:rPr b="0" i="0" lang="en-CA" sz="1400" u="none" cap="none" strike="noStrike">
                <a:solidFill>
                  <a:srgbClr val="333333"/>
                </a:solidFill>
                <a:latin typeface="Arial"/>
                <a:ea typeface="Arial"/>
                <a:cs typeface="Arial"/>
                <a:sym typeface="Arial"/>
              </a:rPr>
              <a:t> and market trends</a:t>
            </a:r>
            <a:br>
              <a:rPr b="0" i="0" lang="en-CA" sz="1400" u="none" cap="none" strike="noStrike">
                <a:solidFill>
                  <a:srgbClr val="333333"/>
                </a:solidFill>
                <a:latin typeface="Arial"/>
                <a:ea typeface="Arial"/>
                <a:cs typeface="Arial"/>
                <a:sym typeface="Arial"/>
              </a:rPr>
            </a:br>
            <a:endParaRPr b="0" i="0" sz="1400" u="none" cap="none" strike="noStrike">
              <a:solidFill>
                <a:srgbClr val="333333"/>
              </a:solidFill>
              <a:latin typeface="Arial"/>
              <a:ea typeface="Arial"/>
              <a:cs typeface="Arial"/>
              <a:sym typeface="Arial"/>
            </a:endParaRPr>
          </a:p>
          <a:p>
            <a:pPr indent="-317500" lvl="0" marL="457200" marR="0" rtl="0" algn="l">
              <a:lnSpc>
                <a:spcPct val="100000"/>
              </a:lnSpc>
              <a:spcBef>
                <a:spcPts val="0"/>
              </a:spcBef>
              <a:spcAft>
                <a:spcPts val="0"/>
              </a:spcAft>
              <a:buClr>
                <a:srgbClr val="333333"/>
              </a:buClr>
              <a:buSzPts val="1400"/>
              <a:buFont typeface="Arial"/>
              <a:buChar char="●"/>
            </a:pPr>
            <a:r>
              <a:rPr b="0" i="0" lang="en-CA" sz="1400" u="none" cap="none" strike="noStrike">
                <a:solidFill>
                  <a:srgbClr val="333333"/>
                </a:solidFill>
                <a:latin typeface="Arial"/>
                <a:ea typeface="Arial"/>
                <a:cs typeface="Arial"/>
                <a:sym typeface="Arial"/>
              </a:rPr>
              <a:t>Identify sales distribution and seasonal patterns </a:t>
            </a:r>
            <a:r>
              <a:rPr lang="en-CA">
                <a:solidFill>
                  <a:srgbClr val="333333"/>
                </a:solidFill>
              </a:rPr>
              <a:t>etc.</a:t>
            </a:r>
            <a:endParaRPr>
              <a:solidFill>
                <a:srgbClr val="333333"/>
              </a:solidFill>
            </a:endParaRPr>
          </a:p>
          <a:p>
            <a:pPr indent="0" lvl="0" marL="457200" marR="0" rtl="0" algn="l">
              <a:lnSpc>
                <a:spcPct val="100000"/>
              </a:lnSpc>
              <a:spcBef>
                <a:spcPts val="600"/>
              </a:spcBef>
              <a:spcAft>
                <a:spcPts val="0"/>
              </a:spcAft>
              <a:buNone/>
            </a:pPr>
            <a:r>
              <a:t/>
            </a:r>
            <a:endParaRPr>
              <a:solidFill>
                <a:srgbClr val="333333"/>
              </a:solidFill>
            </a:endParaRPr>
          </a:p>
          <a:p>
            <a:pPr indent="-317500" lvl="0" marL="457200" marR="0" rtl="0" algn="l">
              <a:lnSpc>
                <a:spcPct val="100000"/>
              </a:lnSpc>
              <a:spcBef>
                <a:spcPts val="600"/>
              </a:spcBef>
              <a:spcAft>
                <a:spcPts val="0"/>
              </a:spcAft>
              <a:buClr>
                <a:srgbClr val="333333"/>
              </a:buClr>
              <a:buSzPts val="1400"/>
              <a:buFont typeface="Arial"/>
              <a:buChar char="●"/>
            </a:pPr>
            <a:r>
              <a:rPr b="0" i="0" lang="en-CA" sz="1400" u="none" cap="none" strike="noStrike">
                <a:solidFill>
                  <a:srgbClr val="333333"/>
                </a:solidFill>
                <a:latin typeface="Arial"/>
                <a:ea typeface="Arial"/>
                <a:cs typeface="Arial"/>
                <a:sym typeface="Arial"/>
              </a:rPr>
              <a:t>Provide recommendations to support business growth and marketing strategies</a:t>
            </a:r>
            <a:endParaRPr b="0" i="0" sz="1400" u="none" cap="none" strike="noStrike">
              <a:solidFill>
                <a:srgbClr val="333333"/>
              </a:solidFill>
              <a:latin typeface="Arial"/>
              <a:ea typeface="Arial"/>
              <a:cs typeface="Arial"/>
              <a:sym typeface="Arial"/>
            </a:endParaRPr>
          </a:p>
        </p:txBody>
      </p:sp>
      <p:sp>
        <p:nvSpPr>
          <p:cNvPr id="101" name="Google Shape;101;p4"/>
          <p:cNvSpPr/>
          <p:nvPr/>
        </p:nvSpPr>
        <p:spPr>
          <a:xfrm>
            <a:off x="0" y="5086350"/>
            <a:ext cx="9144000" cy="573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
          <p:cNvSpPr txBox="1"/>
          <p:nvPr/>
        </p:nvSpPr>
        <p:spPr>
          <a:xfrm>
            <a:off x="8524875" y="4810125"/>
            <a:ext cx="476400" cy="190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900"/>
              <a:buFont typeface="Arial"/>
              <a:buNone/>
            </a:pPr>
            <a:r>
              <a:rPr b="0" i="0" lang="en-CA" sz="900" u="none" cap="none" strike="noStrike">
                <a:solidFill>
                  <a:srgbClr val="4285F4"/>
                </a:solidFill>
                <a:latin typeface="Arial"/>
                <a:ea typeface="Arial"/>
                <a:cs typeface="Arial"/>
                <a:sym typeface="Arial"/>
              </a:rPr>
              <a:t>3</a:t>
            </a:r>
            <a:endParaRPr b="0" i="0" sz="900" u="none" cap="none" strike="noStrike">
              <a:solidFill>
                <a:srgbClr val="4285F4"/>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6" name="Shape 106"/>
        <p:cNvGrpSpPr/>
        <p:nvPr/>
      </p:nvGrpSpPr>
      <p:grpSpPr>
        <a:xfrm>
          <a:off x="0" y="0"/>
          <a:ext cx="0" cy="0"/>
          <a:chOff x="0" y="0"/>
          <a:chExt cx="0" cy="0"/>
        </a:xfrm>
      </p:grpSpPr>
      <p:sp>
        <p:nvSpPr>
          <p:cNvPr id="107" name="Google Shape;107;p5"/>
          <p:cNvSpPr txBox="1"/>
          <p:nvPr/>
        </p:nvSpPr>
        <p:spPr>
          <a:xfrm>
            <a:off x="238125" y="476250"/>
            <a:ext cx="7905900" cy="61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CA" sz="2800" u="none" cap="none" strike="noStrike">
                <a:solidFill>
                  <a:srgbClr val="333333"/>
                </a:solidFill>
                <a:latin typeface="Arial"/>
                <a:ea typeface="Arial"/>
                <a:cs typeface="Arial"/>
                <a:sym typeface="Arial"/>
              </a:rPr>
              <a:t>Dataset Overview</a:t>
            </a:r>
            <a:endParaRPr b="1" i="0" sz="2800" u="none" cap="none" strike="noStrike">
              <a:solidFill>
                <a:srgbClr val="333333"/>
              </a:solidFill>
              <a:latin typeface="Arial"/>
              <a:ea typeface="Arial"/>
              <a:cs typeface="Arial"/>
              <a:sym typeface="Arial"/>
            </a:endParaRPr>
          </a:p>
        </p:txBody>
      </p:sp>
      <p:sp>
        <p:nvSpPr>
          <p:cNvPr id="108" name="Google Shape;108;p5"/>
          <p:cNvSpPr/>
          <p:nvPr/>
        </p:nvSpPr>
        <p:spPr>
          <a:xfrm>
            <a:off x="238125" y="1123950"/>
            <a:ext cx="2476500" cy="381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5"/>
          <p:cNvSpPr txBox="1"/>
          <p:nvPr/>
        </p:nvSpPr>
        <p:spPr>
          <a:xfrm>
            <a:off x="238125" y="1238250"/>
            <a:ext cx="79059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CA" sz="1800" u="none" cap="none" strike="noStrike">
                <a:solidFill>
                  <a:srgbClr val="333333"/>
                </a:solidFill>
                <a:latin typeface="Arial"/>
                <a:ea typeface="Arial"/>
                <a:cs typeface="Arial"/>
                <a:sym typeface="Arial"/>
              </a:rPr>
              <a:t>10,000 synthetic sales transactions from 2023</a:t>
            </a:r>
            <a:endParaRPr b="0" i="0" sz="1800" u="none" cap="none" strike="noStrike">
              <a:solidFill>
                <a:srgbClr val="333333"/>
              </a:solidFill>
              <a:latin typeface="Arial"/>
              <a:ea typeface="Arial"/>
              <a:cs typeface="Arial"/>
              <a:sym typeface="Arial"/>
            </a:endParaRPr>
          </a:p>
        </p:txBody>
      </p:sp>
      <p:sp>
        <p:nvSpPr>
          <p:cNvPr id="110" name="Google Shape;110;p5"/>
          <p:cNvSpPr txBox="1"/>
          <p:nvPr/>
        </p:nvSpPr>
        <p:spPr>
          <a:xfrm>
            <a:off x="238125" y="1981200"/>
            <a:ext cx="4630200" cy="2762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333333"/>
              </a:buClr>
              <a:buSzPts val="1400"/>
              <a:buFont typeface="Arial"/>
              <a:buChar char="●"/>
            </a:pPr>
            <a:r>
              <a:rPr b="1" i="0" lang="en-CA" sz="1400" u="none" cap="none" strike="noStrike">
                <a:solidFill>
                  <a:srgbClr val="333333"/>
                </a:solidFill>
                <a:latin typeface="Arial"/>
                <a:ea typeface="Arial"/>
                <a:cs typeface="Arial"/>
                <a:sym typeface="Arial"/>
              </a:rPr>
              <a:t>Columns</a:t>
            </a:r>
            <a:r>
              <a:rPr b="0" i="0" lang="en-CA" sz="1400" u="none" cap="none" strike="noStrike">
                <a:solidFill>
                  <a:srgbClr val="333333"/>
                </a:solidFill>
                <a:latin typeface="Arial"/>
                <a:ea typeface="Arial"/>
                <a:cs typeface="Arial"/>
                <a:sym typeface="Arial"/>
              </a:rPr>
              <a:t>: </a:t>
            </a:r>
            <a:br>
              <a:rPr b="0" i="0" lang="en-CA" sz="1400" u="none" cap="none" strike="noStrike">
                <a:solidFill>
                  <a:srgbClr val="333333"/>
                </a:solidFill>
                <a:latin typeface="Arial"/>
                <a:ea typeface="Arial"/>
                <a:cs typeface="Arial"/>
                <a:sym typeface="Arial"/>
              </a:rPr>
            </a:br>
            <a:r>
              <a:rPr b="0" i="0" lang="en-CA" sz="1400" u="none" cap="none" strike="noStrike">
                <a:solidFill>
                  <a:srgbClr val="333333"/>
                </a:solidFill>
                <a:latin typeface="Arial"/>
                <a:ea typeface="Arial"/>
                <a:cs typeface="Arial"/>
                <a:sym typeface="Arial"/>
              </a:rPr>
              <a:t>Transaction ID, Item, Quantity, Price Per Unit, Total Spent, Payment Method, Location, Transaction Date</a:t>
            </a:r>
            <a:br>
              <a:rPr lang="en-CA">
                <a:solidFill>
                  <a:srgbClr val="333333"/>
                </a:solidFill>
              </a:rPr>
            </a:br>
            <a:endParaRPr b="0" i="0" sz="1400" u="none" cap="none" strike="noStrike">
              <a:solidFill>
                <a:srgbClr val="333333"/>
              </a:solidFill>
              <a:latin typeface="Arial"/>
              <a:ea typeface="Arial"/>
              <a:cs typeface="Arial"/>
              <a:sym typeface="Arial"/>
            </a:endParaRPr>
          </a:p>
          <a:p>
            <a:pPr indent="-317500" lvl="0" marL="457200" marR="0" rtl="0" algn="l">
              <a:lnSpc>
                <a:spcPct val="100000"/>
              </a:lnSpc>
              <a:spcBef>
                <a:spcPts val="0"/>
              </a:spcBef>
              <a:spcAft>
                <a:spcPts val="0"/>
              </a:spcAft>
              <a:buClr>
                <a:srgbClr val="333333"/>
              </a:buClr>
              <a:buSzPts val="1400"/>
              <a:buFont typeface="Arial"/>
              <a:buChar char="●"/>
            </a:pPr>
            <a:r>
              <a:rPr b="0" i="0" lang="en-CA" sz="1400" u="none" cap="none" strike="noStrike">
                <a:solidFill>
                  <a:srgbClr val="333333"/>
                </a:solidFill>
                <a:latin typeface="Arial"/>
                <a:ea typeface="Arial"/>
                <a:cs typeface="Arial"/>
                <a:sym typeface="Arial"/>
              </a:rPr>
              <a:t>Each row represents a single transaction</a:t>
            </a:r>
            <a:endParaRPr b="0" i="0" sz="1400" u="none" cap="none" strike="noStrike">
              <a:solidFill>
                <a:srgbClr val="333333"/>
              </a:solidFill>
              <a:latin typeface="Arial"/>
              <a:ea typeface="Arial"/>
              <a:cs typeface="Arial"/>
              <a:sym typeface="Arial"/>
            </a:endParaRPr>
          </a:p>
        </p:txBody>
      </p:sp>
      <p:sp>
        <p:nvSpPr>
          <p:cNvPr id="111" name="Google Shape;111;p5"/>
          <p:cNvSpPr/>
          <p:nvPr/>
        </p:nvSpPr>
        <p:spPr>
          <a:xfrm>
            <a:off x="0" y="5086350"/>
            <a:ext cx="9144000" cy="573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5"/>
          <p:cNvSpPr txBox="1"/>
          <p:nvPr/>
        </p:nvSpPr>
        <p:spPr>
          <a:xfrm>
            <a:off x="8524875" y="4810125"/>
            <a:ext cx="476400" cy="190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900"/>
              <a:buFont typeface="Arial"/>
              <a:buNone/>
            </a:pPr>
            <a:r>
              <a:rPr b="0" i="0" lang="en-CA" sz="900" u="none" cap="none" strike="noStrike">
                <a:solidFill>
                  <a:srgbClr val="4285F4"/>
                </a:solidFill>
                <a:latin typeface="Arial"/>
                <a:ea typeface="Arial"/>
                <a:cs typeface="Arial"/>
                <a:sym typeface="Arial"/>
              </a:rPr>
              <a:t>4</a:t>
            </a:r>
            <a:endParaRPr b="0" i="0" sz="900" u="none" cap="none" strike="noStrike">
              <a:solidFill>
                <a:srgbClr val="4285F4"/>
              </a:solidFill>
              <a:latin typeface="Arial"/>
              <a:ea typeface="Arial"/>
              <a:cs typeface="Arial"/>
              <a:sym typeface="Arial"/>
            </a:endParaRPr>
          </a:p>
        </p:txBody>
      </p:sp>
      <p:pic>
        <p:nvPicPr>
          <p:cNvPr id="113" name="Google Shape;113;p5"/>
          <p:cNvPicPr preferRelativeResize="0"/>
          <p:nvPr/>
        </p:nvPicPr>
        <p:blipFill>
          <a:blip r:embed="rId3">
            <a:alphaModFix/>
          </a:blip>
          <a:stretch>
            <a:fillRect/>
          </a:stretch>
        </p:blipFill>
        <p:spPr>
          <a:xfrm>
            <a:off x="5162296" y="694378"/>
            <a:ext cx="3887924" cy="38879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7" name="Shape 117"/>
        <p:cNvGrpSpPr/>
        <p:nvPr/>
      </p:nvGrpSpPr>
      <p:grpSpPr>
        <a:xfrm>
          <a:off x="0" y="0"/>
          <a:ext cx="0" cy="0"/>
          <a:chOff x="0" y="0"/>
          <a:chExt cx="0" cy="0"/>
        </a:xfrm>
      </p:grpSpPr>
      <p:sp>
        <p:nvSpPr>
          <p:cNvPr id="118" name="Google Shape;118;g3812e0532be_1_232"/>
          <p:cNvSpPr txBox="1"/>
          <p:nvPr/>
        </p:nvSpPr>
        <p:spPr>
          <a:xfrm>
            <a:off x="238125" y="476250"/>
            <a:ext cx="7905900" cy="61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lang="en-CA" sz="2800">
                <a:solidFill>
                  <a:schemeClr val="dk1"/>
                </a:solidFill>
              </a:rPr>
              <a:t>Tools</a:t>
            </a:r>
            <a:endParaRPr b="1" sz="2800">
              <a:solidFill>
                <a:srgbClr val="333333"/>
              </a:solidFill>
            </a:endParaRPr>
          </a:p>
        </p:txBody>
      </p:sp>
      <p:sp>
        <p:nvSpPr>
          <p:cNvPr id="119" name="Google Shape;119;g3812e0532be_1_232"/>
          <p:cNvSpPr/>
          <p:nvPr/>
        </p:nvSpPr>
        <p:spPr>
          <a:xfrm>
            <a:off x="238125" y="1123950"/>
            <a:ext cx="2476500" cy="381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g3812e0532be_1_232"/>
          <p:cNvSpPr txBox="1"/>
          <p:nvPr/>
        </p:nvSpPr>
        <p:spPr>
          <a:xfrm>
            <a:off x="115994" y="1392180"/>
            <a:ext cx="5039100" cy="2762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CA">
                <a:solidFill>
                  <a:schemeClr val="dk1"/>
                </a:solidFill>
              </a:rPr>
              <a:t>Data cleaning and exploration: Python</a:t>
            </a:r>
            <a:br>
              <a:rPr lang="en-CA">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CA">
                <a:solidFill>
                  <a:schemeClr val="dk1"/>
                </a:solidFill>
              </a:rPr>
              <a:t>Data analysis: Python and Tableau</a:t>
            </a:r>
            <a:br>
              <a:rPr lang="en-CA">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CA">
                <a:solidFill>
                  <a:schemeClr val="dk1"/>
                </a:solidFill>
              </a:rPr>
              <a:t>Create slides: Google slides with Gemini</a:t>
            </a:r>
            <a:endParaRPr>
              <a:solidFill>
                <a:schemeClr val="dk1"/>
              </a:solidFill>
            </a:endParaRPr>
          </a:p>
        </p:txBody>
      </p:sp>
      <p:sp>
        <p:nvSpPr>
          <p:cNvPr id="121" name="Google Shape;121;g3812e0532be_1_232"/>
          <p:cNvSpPr/>
          <p:nvPr/>
        </p:nvSpPr>
        <p:spPr>
          <a:xfrm>
            <a:off x="0" y="5086350"/>
            <a:ext cx="9144000" cy="573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g3812e0532be_1_232"/>
          <p:cNvSpPr txBox="1"/>
          <p:nvPr/>
        </p:nvSpPr>
        <p:spPr>
          <a:xfrm>
            <a:off x="8524875" y="4810125"/>
            <a:ext cx="476400" cy="190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900"/>
              <a:buFont typeface="Arial"/>
              <a:buNone/>
            </a:pPr>
            <a:r>
              <a:rPr b="0" i="0" lang="en-CA" sz="900" u="none" cap="none" strike="noStrike">
                <a:solidFill>
                  <a:srgbClr val="4285F4"/>
                </a:solidFill>
                <a:latin typeface="Arial"/>
                <a:ea typeface="Arial"/>
                <a:cs typeface="Arial"/>
                <a:sym typeface="Arial"/>
              </a:rPr>
              <a:t>4</a:t>
            </a:r>
            <a:endParaRPr b="0" i="0" sz="900" u="none" cap="none" strike="noStrike">
              <a:solidFill>
                <a:srgbClr val="4285F4"/>
              </a:solidFill>
              <a:latin typeface="Arial"/>
              <a:ea typeface="Arial"/>
              <a:cs typeface="Arial"/>
              <a:sym typeface="Arial"/>
            </a:endParaRPr>
          </a:p>
        </p:txBody>
      </p:sp>
      <p:pic>
        <p:nvPicPr>
          <p:cNvPr id="123" name="Google Shape;123;g3812e0532be_1_232"/>
          <p:cNvPicPr preferRelativeResize="0"/>
          <p:nvPr>
            <p:ph idx="2" type="pic"/>
          </p:nvPr>
        </p:nvPicPr>
        <p:blipFill rotWithShape="1">
          <a:blip r:embed="rId3">
            <a:alphaModFix/>
          </a:blip>
          <a:srcRect b="0" l="-5060" r="5060" t="0"/>
          <a:stretch/>
        </p:blipFill>
        <p:spPr>
          <a:xfrm>
            <a:off x="4018249" y="150"/>
            <a:ext cx="5148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9FA"/>
        </a:solidFill>
      </p:bgPr>
    </p:bg>
    <p:spTree>
      <p:nvGrpSpPr>
        <p:cNvPr id="127" name="Shape 127"/>
        <p:cNvGrpSpPr/>
        <p:nvPr/>
      </p:nvGrpSpPr>
      <p:grpSpPr>
        <a:xfrm>
          <a:off x="0" y="0"/>
          <a:ext cx="0" cy="0"/>
          <a:chOff x="0" y="0"/>
          <a:chExt cx="0" cy="0"/>
        </a:xfrm>
      </p:grpSpPr>
      <p:sp>
        <p:nvSpPr>
          <p:cNvPr id="128" name="Google Shape;128;p6"/>
          <p:cNvSpPr txBox="1"/>
          <p:nvPr/>
        </p:nvSpPr>
        <p:spPr>
          <a:xfrm>
            <a:off x="333375" y="1143000"/>
            <a:ext cx="3810000" cy="190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0"/>
              <a:buFont typeface="Arial"/>
              <a:buNone/>
            </a:pPr>
            <a:r>
              <a:rPr b="1" i="0" lang="en-CA" sz="18000" u="none" cap="none" strike="noStrike">
                <a:solidFill>
                  <a:srgbClr val="EFEFED"/>
                </a:solidFill>
                <a:latin typeface="Arial"/>
                <a:ea typeface="Arial"/>
                <a:cs typeface="Arial"/>
                <a:sym typeface="Arial"/>
              </a:rPr>
              <a:t>02</a:t>
            </a:r>
            <a:endParaRPr b="1" i="0" sz="18000" u="none" cap="none" strike="noStrike">
              <a:solidFill>
                <a:srgbClr val="EFEFED"/>
              </a:solidFill>
              <a:latin typeface="Arial"/>
              <a:ea typeface="Arial"/>
              <a:cs typeface="Arial"/>
              <a:sym typeface="Arial"/>
            </a:endParaRPr>
          </a:p>
        </p:txBody>
      </p:sp>
      <p:sp>
        <p:nvSpPr>
          <p:cNvPr id="129" name="Google Shape;129;p6"/>
          <p:cNvSpPr txBox="1"/>
          <p:nvPr/>
        </p:nvSpPr>
        <p:spPr>
          <a:xfrm>
            <a:off x="523875" y="2190750"/>
            <a:ext cx="8001000" cy="762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800"/>
              <a:buFont typeface="Arial"/>
              <a:buNone/>
            </a:pPr>
            <a:r>
              <a:rPr b="1" i="0" lang="en-CA" sz="3800" u="none" cap="none" strike="noStrike">
                <a:solidFill>
                  <a:srgbClr val="333333"/>
                </a:solidFill>
                <a:latin typeface="Arial"/>
                <a:ea typeface="Arial"/>
                <a:cs typeface="Arial"/>
                <a:sym typeface="Arial"/>
              </a:rPr>
              <a:t>2. Data Exploration &amp; Cleaning</a:t>
            </a:r>
            <a:endParaRPr b="1" i="0" sz="3800" u="none" cap="none" strike="noStrike">
              <a:solidFill>
                <a:srgbClr val="333333"/>
              </a:solidFill>
              <a:latin typeface="Arial"/>
              <a:ea typeface="Arial"/>
              <a:cs typeface="Arial"/>
              <a:sym typeface="Arial"/>
            </a:endParaRPr>
          </a:p>
        </p:txBody>
      </p:sp>
      <p:sp>
        <p:nvSpPr>
          <p:cNvPr id="130" name="Google Shape;130;p6"/>
          <p:cNvSpPr txBox="1"/>
          <p:nvPr/>
        </p:nvSpPr>
        <p:spPr>
          <a:xfrm>
            <a:off x="8524875" y="4810125"/>
            <a:ext cx="476400" cy="190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900"/>
              <a:buFont typeface="Arial"/>
              <a:buNone/>
            </a:pPr>
            <a:r>
              <a:rPr b="0" i="0" lang="en-CA" sz="900" u="none" cap="none" strike="noStrike">
                <a:solidFill>
                  <a:srgbClr val="4285F4"/>
                </a:solidFill>
                <a:latin typeface="Arial"/>
                <a:ea typeface="Arial"/>
                <a:cs typeface="Arial"/>
                <a:sym typeface="Arial"/>
              </a:rPr>
              <a:t>5</a:t>
            </a:r>
            <a:endParaRPr b="0" i="0" sz="900" u="none" cap="none" strike="noStrike">
              <a:solidFill>
                <a:srgbClr val="4285F4"/>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4" name="Shape 134"/>
        <p:cNvGrpSpPr/>
        <p:nvPr/>
      </p:nvGrpSpPr>
      <p:grpSpPr>
        <a:xfrm>
          <a:off x="0" y="0"/>
          <a:ext cx="0" cy="0"/>
          <a:chOff x="0" y="0"/>
          <a:chExt cx="0" cy="0"/>
        </a:xfrm>
      </p:grpSpPr>
      <p:sp>
        <p:nvSpPr>
          <p:cNvPr id="135" name="Google Shape;135;p7"/>
          <p:cNvSpPr txBox="1"/>
          <p:nvPr/>
        </p:nvSpPr>
        <p:spPr>
          <a:xfrm>
            <a:off x="238125" y="476250"/>
            <a:ext cx="7905900" cy="61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CA" sz="2800" u="none" cap="none" strike="noStrike">
                <a:solidFill>
                  <a:srgbClr val="333333"/>
                </a:solidFill>
                <a:latin typeface="Arial"/>
                <a:ea typeface="Arial"/>
                <a:cs typeface="Arial"/>
                <a:sym typeface="Arial"/>
              </a:rPr>
              <a:t>Initial Data Quality Issues</a:t>
            </a:r>
            <a:endParaRPr b="1" i="0" sz="2800" u="none" cap="none" strike="noStrike">
              <a:solidFill>
                <a:srgbClr val="333333"/>
              </a:solidFill>
              <a:latin typeface="Arial"/>
              <a:ea typeface="Arial"/>
              <a:cs typeface="Arial"/>
              <a:sym typeface="Arial"/>
            </a:endParaRPr>
          </a:p>
        </p:txBody>
      </p:sp>
      <p:sp>
        <p:nvSpPr>
          <p:cNvPr id="136" name="Google Shape;136;p7"/>
          <p:cNvSpPr/>
          <p:nvPr/>
        </p:nvSpPr>
        <p:spPr>
          <a:xfrm>
            <a:off x="238125" y="1123950"/>
            <a:ext cx="2476500" cy="381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7"/>
          <p:cNvSpPr txBox="1"/>
          <p:nvPr/>
        </p:nvSpPr>
        <p:spPr>
          <a:xfrm>
            <a:off x="238125" y="1238250"/>
            <a:ext cx="79059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CA" sz="1800" u="none" cap="none" strike="noStrike">
                <a:solidFill>
                  <a:srgbClr val="333333"/>
                </a:solidFill>
                <a:latin typeface="Arial"/>
                <a:ea typeface="Arial"/>
                <a:cs typeface="Arial"/>
                <a:sym typeface="Arial"/>
              </a:rPr>
              <a:t>The dataset contained some proble</a:t>
            </a:r>
            <a:r>
              <a:rPr lang="en-CA" sz="1800">
                <a:solidFill>
                  <a:srgbClr val="333333"/>
                </a:solidFill>
              </a:rPr>
              <a:t>ms and limitations.</a:t>
            </a:r>
            <a:endParaRPr b="0" i="0" sz="1800" u="none" cap="none" strike="noStrike">
              <a:solidFill>
                <a:srgbClr val="333333"/>
              </a:solidFill>
              <a:latin typeface="Arial"/>
              <a:ea typeface="Arial"/>
              <a:cs typeface="Arial"/>
              <a:sym typeface="Arial"/>
            </a:endParaRPr>
          </a:p>
        </p:txBody>
      </p:sp>
      <p:sp>
        <p:nvSpPr>
          <p:cNvPr id="138" name="Google Shape;138;p7"/>
          <p:cNvSpPr txBox="1"/>
          <p:nvPr/>
        </p:nvSpPr>
        <p:spPr>
          <a:xfrm>
            <a:off x="238125" y="1981200"/>
            <a:ext cx="3777300" cy="2762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333333"/>
              </a:buClr>
              <a:buSzPts val="1400"/>
              <a:buFont typeface="Arial"/>
              <a:buChar char="●"/>
            </a:pPr>
            <a:r>
              <a:rPr b="0" i="0" lang="en-CA" sz="1400" u="none" cap="none" strike="noStrike">
                <a:solidFill>
                  <a:srgbClr val="333333"/>
                </a:solidFill>
                <a:latin typeface="Arial"/>
                <a:ea typeface="Arial"/>
                <a:cs typeface="Arial"/>
                <a:sym typeface="Arial"/>
              </a:rPr>
              <a:t>All columns were initially of the </a:t>
            </a:r>
            <a:r>
              <a:rPr b="1" i="0" lang="en-CA" sz="1400" u="none" cap="none" strike="noStrike">
                <a:solidFill>
                  <a:srgbClr val="333333"/>
                </a:solidFill>
                <a:latin typeface="Arial"/>
                <a:ea typeface="Arial"/>
                <a:cs typeface="Arial"/>
                <a:sym typeface="Arial"/>
              </a:rPr>
              <a:t>'object'</a:t>
            </a:r>
            <a:r>
              <a:rPr b="0" i="0" lang="en-CA" sz="1400" u="none" cap="none" strike="noStrike">
                <a:solidFill>
                  <a:srgbClr val="333333"/>
                </a:solidFill>
                <a:latin typeface="Arial"/>
                <a:ea typeface="Arial"/>
                <a:cs typeface="Arial"/>
                <a:sym typeface="Arial"/>
              </a:rPr>
              <a:t> data type</a:t>
            </a:r>
            <a:br>
              <a:rPr b="0" i="0" lang="en-CA" sz="1400" u="none" cap="none" strike="noStrike">
                <a:solidFill>
                  <a:srgbClr val="333333"/>
                </a:solidFill>
                <a:latin typeface="Arial"/>
                <a:ea typeface="Arial"/>
                <a:cs typeface="Arial"/>
                <a:sym typeface="Arial"/>
              </a:rPr>
            </a:br>
            <a:endParaRPr b="0" i="0" sz="1400" u="none" cap="none" strike="noStrike">
              <a:solidFill>
                <a:srgbClr val="333333"/>
              </a:solidFill>
              <a:latin typeface="Arial"/>
              <a:ea typeface="Arial"/>
              <a:cs typeface="Arial"/>
              <a:sym typeface="Arial"/>
            </a:endParaRPr>
          </a:p>
          <a:p>
            <a:pPr indent="-317500" lvl="0" marL="457200" marR="0" rtl="0" algn="l">
              <a:lnSpc>
                <a:spcPct val="100000"/>
              </a:lnSpc>
              <a:spcBef>
                <a:spcPts val="0"/>
              </a:spcBef>
              <a:spcAft>
                <a:spcPts val="0"/>
              </a:spcAft>
              <a:buClr>
                <a:srgbClr val="333333"/>
              </a:buClr>
              <a:buSzPts val="1400"/>
              <a:buFont typeface="Arial"/>
              <a:buChar char="●"/>
            </a:pPr>
            <a:r>
              <a:rPr b="0" i="0" lang="en-CA" sz="1400" u="none" cap="none" strike="noStrike">
                <a:solidFill>
                  <a:srgbClr val="333333"/>
                </a:solidFill>
                <a:latin typeface="Arial"/>
                <a:ea typeface="Arial"/>
                <a:cs typeface="Arial"/>
                <a:sym typeface="Arial"/>
              </a:rPr>
              <a:t>Significant number of null or error values found across multiple columns</a:t>
            </a:r>
            <a:br>
              <a:rPr b="0" i="0" lang="en-CA" sz="1400" u="none" cap="none" strike="noStrike">
                <a:solidFill>
                  <a:srgbClr val="333333"/>
                </a:solidFill>
                <a:latin typeface="Arial"/>
                <a:ea typeface="Arial"/>
                <a:cs typeface="Arial"/>
                <a:sym typeface="Arial"/>
              </a:rPr>
            </a:br>
            <a:endParaRPr>
              <a:solidFill>
                <a:srgbClr val="333333"/>
              </a:solidFill>
            </a:endParaRPr>
          </a:p>
          <a:p>
            <a:pPr indent="-317500" lvl="0" marL="457200" rtl="0" algn="l">
              <a:spcBef>
                <a:spcPts val="0"/>
              </a:spcBef>
              <a:spcAft>
                <a:spcPts val="0"/>
              </a:spcAft>
              <a:buClr>
                <a:srgbClr val="333333"/>
              </a:buClr>
              <a:buSzPts val="1400"/>
              <a:buChar char="●"/>
            </a:pPr>
            <a:r>
              <a:rPr lang="en-CA">
                <a:solidFill>
                  <a:srgbClr val="333333"/>
                </a:solidFill>
              </a:rPr>
              <a:t>Specifically, </a:t>
            </a:r>
            <a:r>
              <a:rPr b="1" lang="en-CA">
                <a:solidFill>
                  <a:srgbClr val="333333"/>
                </a:solidFill>
              </a:rPr>
              <a:t>`Location`</a:t>
            </a:r>
            <a:r>
              <a:rPr lang="en-CA">
                <a:solidFill>
                  <a:srgbClr val="333333"/>
                </a:solidFill>
              </a:rPr>
              <a:t> and </a:t>
            </a:r>
            <a:r>
              <a:rPr b="1" lang="en-CA">
                <a:solidFill>
                  <a:srgbClr val="333333"/>
                </a:solidFill>
              </a:rPr>
              <a:t>`Payment Method`</a:t>
            </a:r>
            <a:r>
              <a:rPr lang="en-CA">
                <a:solidFill>
                  <a:srgbClr val="333333"/>
                </a:solidFill>
              </a:rPr>
              <a:t> had the most issues</a:t>
            </a:r>
            <a:br>
              <a:rPr lang="en-CA">
                <a:solidFill>
                  <a:srgbClr val="333333"/>
                </a:solidFill>
              </a:rPr>
            </a:br>
            <a:endParaRPr>
              <a:solidFill>
                <a:srgbClr val="333333"/>
              </a:solidFill>
            </a:endParaRPr>
          </a:p>
          <a:p>
            <a:pPr indent="-317500" lvl="0" marL="457200" rtl="0" algn="l">
              <a:spcBef>
                <a:spcPts val="0"/>
              </a:spcBef>
              <a:spcAft>
                <a:spcPts val="0"/>
              </a:spcAft>
              <a:buClr>
                <a:srgbClr val="333333"/>
              </a:buClr>
              <a:buSzPts val="1400"/>
              <a:buChar char="●"/>
            </a:pPr>
            <a:r>
              <a:rPr lang="en-CA">
                <a:solidFill>
                  <a:srgbClr val="333333"/>
                </a:solidFill>
              </a:rPr>
              <a:t>No relationship between </a:t>
            </a:r>
            <a:r>
              <a:rPr b="1" lang="en-CA">
                <a:solidFill>
                  <a:srgbClr val="333333"/>
                </a:solidFill>
              </a:rPr>
              <a:t>`Transaction ID and Date`</a:t>
            </a:r>
            <a:endParaRPr b="1">
              <a:solidFill>
                <a:srgbClr val="333333"/>
              </a:solidFill>
            </a:endParaRPr>
          </a:p>
        </p:txBody>
      </p:sp>
      <p:sp>
        <p:nvSpPr>
          <p:cNvPr id="139" name="Google Shape;139;p7"/>
          <p:cNvSpPr/>
          <p:nvPr/>
        </p:nvSpPr>
        <p:spPr>
          <a:xfrm>
            <a:off x="0" y="5086350"/>
            <a:ext cx="9144000" cy="573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7"/>
          <p:cNvSpPr txBox="1"/>
          <p:nvPr/>
        </p:nvSpPr>
        <p:spPr>
          <a:xfrm>
            <a:off x="8524875" y="4810125"/>
            <a:ext cx="476400" cy="190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900"/>
              <a:buFont typeface="Arial"/>
              <a:buNone/>
            </a:pPr>
            <a:r>
              <a:rPr b="0" i="0" lang="en-CA" sz="900" u="none" cap="none" strike="noStrike">
                <a:solidFill>
                  <a:srgbClr val="4285F4"/>
                </a:solidFill>
                <a:latin typeface="Arial"/>
                <a:ea typeface="Arial"/>
                <a:cs typeface="Arial"/>
                <a:sym typeface="Arial"/>
              </a:rPr>
              <a:t>6</a:t>
            </a:r>
            <a:endParaRPr b="0" i="0" sz="900" u="none" cap="none" strike="noStrike">
              <a:solidFill>
                <a:srgbClr val="4285F4"/>
              </a:solidFill>
              <a:latin typeface="Arial"/>
              <a:ea typeface="Arial"/>
              <a:cs typeface="Arial"/>
              <a:sym typeface="Arial"/>
            </a:endParaRPr>
          </a:p>
        </p:txBody>
      </p:sp>
      <p:pic>
        <p:nvPicPr>
          <p:cNvPr id="141" name="Google Shape;141;p7"/>
          <p:cNvPicPr preferRelativeResize="0"/>
          <p:nvPr/>
        </p:nvPicPr>
        <p:blipFill>
          <a:blip r:embed="rId3">
            <a:alphaModFix/>
          </a:blip>
          <a:stretch>
            <a:fillRect/>
          </a:stretch>
        </p:blipFill>
        <p:spPr>
          <a:xfrm>
            <a:off x="4099205" y="1653407"/>
            <a:ext cx="4958650" cy="2021150"/>
          </a:xfrm>
          <a:prstGeom prst="rect">
            <a:avLst/>
          </a:prstGeom>
          <a:noFill/>
          <a:ln>
            <a:noFill/>
          </a:ln>
        </p:spPr>
      </p:pic>
      <p:pic>
        <p:nvPicPr>
          <p:cNvPr id="142" name="Google Shape;142;p7"/>
          <p:cNvPicPr preferRelativeResize="0"/>
          <p:nvPr/>
        </p:nvPicPr>
        <p:blipFill rotWithShape="1">
          <a:blip r:embed="rId4">
            <a:alphaModFix/>
          </a:blip>
          <a:srcRect b="20787" l="2921" r="48864" t="20107"/>
          <a:stretch/>
        </p:blipFill>
        <p:spPr>
          <a:xfrm>
            <a:off x="5583840" y="3762464"/>
            <a:ext cx="2291600" cy="1221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6" name="Shape 146"/>
        <p:cNvGrpSpPr/>
        <p:nvPr/>
      </p:nvGrpSpPr>
      <p:grpSpPr>
        <a:xfrm>
          <a:off x="0" y="0"/>
          <a:ext cx="0" cy="0"/>
          <a:chOff x="0" y="0"/>
          <a:chExt cx="0" cy="0"/>
        </a:xfrm>
      </p:grpSpPr>
      <p:sp>
        <p:nvSpPr>
          <p:cNvPr id="147" name="Google Shape;147;p8"/>
          <p:cNvSpPr txBox="1"/>
          <p:nvPr/>
        </p:nvSpPr>
        <p:spPr>
          <a:xfrm>
            <a:off x="238125" y="476250"/>
            <a:ext cx="7905900" cy="61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CA" sz="2800" u="none" cap="none" strike="noStrike">
                <a:solidFill>
                  <a:srgbClr val="333333"/>
                </a:solidFill>
                <a:latin typeface="Arial"/>
                <a:ea typeface="Arial"/>
                <a:cs typeface="Arial"/>
                <a:sym typeface="Arial"/>
              </a:rPr>
              <a:t>Data Cleaning Process</a:t>
            </a:r>
            <a:endParaRPr b="1" i="0" sz="2800" u="none" cap="none" strike="noStrike">
              <a:solidFill>
                <a:srgbClr val="333333"/>
              </a:solidFill>
              <a:latin typeface="Arial"/>
              <a:ea typeface="Arial"/>
              <a:cs typeface="Arial"/>
              <a:sym typeface="Arial"/>
            </a:endParaRPr>
          </a:p>
        </p:txBody>
      </p:sp>
      <p:sp>
        <p:nvSpPr>
          <p:cNvPr id="148" name="Google Shape;148;p8"/>
          <p:cNvSpPr/>
          <p:nvPr/>
        </p:nvSpPr>
        <p:spPr>
          <a:xfrm>
            <a:off x="238125" y="1123950"/>
            <a:ext cx="2476500" cy="381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8"/>
          <p:cNvSpPr/>
          <p:nvPr/>
        </p:nvSpPr>
        <p:spPr>
          <a:xfrm>
            <a:off x="648417" y="1375325"/>
            <a:ext cx="27300" cy="3305700"/>
          </a:xfrm>
          <a:prstGeom prst="rect">
            <a:avLst/>
          </a:prstGeom>
          <a:solidFill>
            <a:srgbClr val="E8EAE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8"/>
          <p:cNvSpPr/>
          <p:nvPr/>
        </p:nvSpPr>
        <p:spPr>
          <a:xfrm>
            <a:off x="523875" y="1249279"/>
            <a:ext cx="266700" cy="2667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CA" sz="1200" u="none" cap="none" strike="noStrike">
                <a:solidFill>
                  <a:srgbClr val="FFFFFF"/>
                </a:solidFill>
                <a:latin typeface="Arial"/>
                <a:ea typeface="Arial"/>
                <a:cs typeface="Arial"/>
                <a:sym typeface="Arial"/>
              </a:rPr>
              <a:t>1</a:t>
            </a:r>
            <a:endParaRPr b="1" i="0" sz="1200" u="none" cap="none" strike="noStrike">
              <a:solidFill>
                <a:srgbClr val="FFFFFF"/>
              </a:solidFill>
              <a:latin typeface="Arial"/>
              <a:ea typeface="Arial"/>
              <a:cs typeface="Arial"/>
              <a:sym typeface="Arial"/>
            </a:endParaRPr>
          </a:p>
        </p:txBody>
      </p:sp>
      <p:sp>
        <p:nvSpPr>
          <p:cNvPr id="151" name="Google Shape;151;p8"/>
          <p:cNvSpPr txBox="1"/>
          <p:nvPr/>
        </p:nvSpPr>
        <p:spPr>
          <a:xfrm>
            <a:off x="923925" y="1230229"/>
            <a:ext cx="80010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Replace 'ERROR' and 'UNKNOWN' values with NaN</a:t>
            </a:r>
            <a:endParaRPr b="0" i="0" sz="1400" u="none" cap="none" strike="noStrike">
              <a:solidFill>
                <a:srgbClr val="333333"/>
              </a:solidFill>
              <a:latin typeface="Arial"/>
              <a:ea typeface="Arial"/>
              <a:cs typeface="Arial"/>
              <a:sym typeface="Arial"/>
            </a:endParaRPr>
          </a:p>
        </p:txBody>
      </p:sp>
      <p:sp>
        <p:nvSpPr>
          <p:cNvPr id="152" name="Google Shape;152;p8"/>
          <p:cNvSpPr/>
          <p:nvPr/>
        </p:nvSpPr>
        <p:spPr>
          <a:xfrm>
            <a:off x="523875" y="1677487"/>
            <a:ext cx="266700" cy="2667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CA" sz="1200" u="none" cap="none" strike="noStrike">
                <a:solidFill>
                  <a:srgbClr val="FFFFFF"/>
                </a:solidFill>
                <a:latin typeface="Arial"/>
                <a:ea typeface="Arial"/>
                <a:cs typeface="Arial"/>
                <a:sym typeface="Arial"/>
              </a:rPr>
              <a:t>2</a:t>
            </a:r>
            <a:endParaRPr b="1" i="0" sz="1200" u="none" cap="none" strike="noStrike">
              <a:solidFill>
                <a:srgbClr val="FFFFFF"/>
              </a:solidFill>
              <a:latin typeface="Arial"/>
              <a:ea typeface="Arial"/>
              <a:cs typeface="Arial"/>
              <a:sym typeface="Arial"/>
            </a:endParaRPr>
          </a:p>
        </p:txBody>
      </p:sp>
      <p:sp>
        <p:nvSpPr>
          <p:cNvPr id="153" name="Google Shape;153;p8"/>
          <p:cNvSpPr txBox="1"/>
          <p:nvPr/>
        </p:nvSpPr>
        <p:spPr>
          <a:xfrm>
            <a:off x="923925" y="1658437"/>
            <a:ext cx="80010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Convert numeric columns to float64 and dates to datetime format</a:t>
            </a:r>
            <a:endParaRPr b="0" i="0" sz="1400" u="none" cap="none" strike="noStrike">
              <a:solidFill>
                <a:srgbClr val="333333"/>
              </a:solidFill>
              <a:latin typeface="Arial"/>
              <a:ea typeface="Arial"/>
              <a:cs typeface="Arial"/>
              <a:sym typeface="Arial"/>
            </a:endParaRPr>
          </a:p>
        </p:txBody>
      </p:sp>
      <p:sp>
        <p:nvSpPr>
          <p:cNvPr id="154" name="Google Shape;154;p8"/>
          <p:cNvSpPr/>
          <p:nvPr/>
        </p:nvSpPr>
        <p:spPr>
          <a:xfrm>
            <a:off x="523875" y="2139115"/>
            <a:ext cx="266700" cy="2667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CA" sz="1200" u="none" cap="none" strike="noStrike">
                <a:solidFill>
                  <a:srgbClr val="FFFFFF"/>
                </a:solidFill>
                <a:latin typeface="Arial"/>
                <a:ea typeface="Arial"/>
                <a:cs typeface="Arial"/>
                <a:sym typeface="Arial"/>
              </a:rPr>
              <a:t>3</a:t>
            </a:r>
            <a:endParaRPr b="1" i="0" sz="1200" u="none" cap="none" strike="noStrike">
              <a:solidFill>
                <a:srgbClr val="FFFFFF"/>
              </a:solidFill>
              <a:latin typeface="Arial"/>
              <a:ea typeface="Arial"/>
              <a:cs typeface="Arial"/>
              <a:sym typeface="Arial"/>
            </a:endParaRPr>
          </a:p>
        </p:txBody>
      </p:sp>
      <p:sp>
        <p:nvSpPr>
          <p:cNvPr id="155" name="Google Shape;155;p8"/>
          <p:cNvSpPr txBox="1"/>
          <p:nvPr/>
        </p:nvSpPr>
        <p:spPr>
          <a:xfrm>
            <a:off x="923925" y="2120065"/>
            <a:ext cx="80010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CA" sz="1400" cap="none" strike="noStrike">
                <a:solidFill>
                  <a:srgbClr val="333333"/>
                </a:solidFill>
                <a:latin typeface="Arial"/>
                <a:ea typeface="Arial"/>
                <a:cs typeface="Arial"/>
                <a:sym typeface="Arial"/>
              </a:rPr>
              <a:t>Drop rows with NaN Transaction Date</a:t>
            </a:r>
            <a:r>
              <a:rPr b="1" lang="en-CA">
                <a:solidFill>
                  <a:srgbClr val="333333"/>
                </a:solidFill>
              </a:rPr>
              <a:t> </a:t>
            </a:r>
            <a:r>
              <a:rPr b="0" i="0" lang="en-CA" sz="1400" cap="none" strike="noStrike">
                <a:solidFill>
                  <a:srgbClr val="333333"/>
                </a:solidFill>
                <a:latin typeface="Arial"/>
                <a:ea typeface="Arial"/>
                <a:cs typeface="Arial"/>
                <a:sym typeface="Arial"/>
              </a:rPr>
              <a:t>(Changed row count from 10,000 to 9,540)</a:t>
            </a:r>
            <a:endParaRPr b="0" i="0" sz="1400" cap="none" strike="noStrike">
              <a:solidFill>
                <a:srgbClr val="333333"/>
              </a:solidFill>
              <a:latin typeface="Arial"/>
              <a:ea typeface="Arial"/>
              <a:cs typeface="Arial"/>
              <a:sym typeface="Arial"/>
            </a:endParaRPr>
          </a:p>
        </p:txBody>
      </p:sp>
      <p:sp>
        <p:nvSpPr>
          <p:cNvPr id="156" name="Google Shape;156;p8"/>
          <p:cNvSpPr/>
          <p:nvPr/>
        </p:nvSpPr>
        <p:spPr>
          <a:xfrm>
            <a:off x="523875" y="2600743"/>
            <a:ext cx="266700" cy="2667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CA" sz="1200" u="none" cap="none" strike="noStrike">
                <a:solidFill>
                  <a:srgbClr val="FFFFFF"/>
                </a:solidFill>
                <a:latin typeface="Arial"/>
                <a:ea typeface="Arial"/>
                <a:cs typeface="Arial"/>
                <a:sym typeface="Arial"/>
              </a:rPr>
              <a:t>4</a:t>
            </a:r>
            <a:endParaRPr b="1" i="0" sz="1200" u="none" cap="none" strike="noStrike">
              <a:solidFill>
                <a:srgbClr val="FFFFFF"/>
              </a:solidFill>
              <a:latin typeface="Arial"/>
              <a:ea typeface="Arial"/>
              <a:cs typeface="Arial"/>
              <a:sym typeface="Arial"/>
            </a:endParaRPr>
          </a:p>
        </p:txBody>
      </p:sp>
      <p:sp>
        <p:nvSpPr>
          <p:cNvPr id="157" name="Google Shape;157;p8"/>
          <p:cNvSpPr txBox="1"/>
          <p:nvPr/>
        </p:nvSpPr>
        <p:spPr>
          <a:xfrm>
            <a:off x="923925" y="3063692"/>
            <a:ext cx="80010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CA" sz="1400" cap="none" strike="noStrike">
                <a:solidFill>
                  <a:srgbClr val="333333"/>
                </a:solidFill>
                <a:latin typeface="Arial"/>
                <a:ea typeface="Arial"/>
                <a:cs typeface="Arial"/>
                <a:sym typeface="Arial"/>
              </a:rPr>
              <a:t>Iteratively calculate and fill in missing values for </a:t>
            </a:r>
            <a:r>
              <a:rPr b="1" i="0" lang="en-CA" sz="1400" cap="none" strike="noStrike">
                <a:solidFill>
                  <a:srgbClr val="333333"/>
                </a:solidFill>
                <a:latin typeface="Arial"/>
                <a:ea typeface="Arial"/>
                <a:cs typeface="Arial"/>
                <a:sym typeface="Arial"/>
              </a:rPr>
              <a:t>Quantity, Price Per Unit, and Total Spent</a:t>
            </a:r>
            <a:r>
              <a:rPr b="0" i="0" lang="en-CA" sz="1400" cap="none" strike="noStrike">
                <a:solidFill>
                  <a:srgbClr val="333333"/>
                </a:solidFill>
                <a:latin typeface="Arial"/>
                <a:ea typeface="Arial"/>
                <a:cs typeface="Arial"/>
                <a:sym typeface="Arial"/>
              </a:rPr>
              <a:t> using each other's data</a:t>
            </a:r>
            <a:endParaRPr b="0" i="0" sz="1400" cap="none" strike="noStrike">
              <a:solidFill>
                <a:srgbClr val="333333"/>
              </a:solidFill>
              <a:latin typeface="Arial"/>
              <a:ea typeface="Arial"/>
              <a:cs typeface="Arial"/>
              <a:sym typeface="Arial"/>
            </a:endParaRPr>
          </a:p>
        </p:txBody>
      </p:sp>
      <p:sp>
        <p:nvSpPr>
          <p:cNvPr id="158" name="Google Shape;158;p8"/>
          <p:cNvSpPr/>
          <p:nvPr/>
        </p:nvSpPr>
        <p:spPr>
          <a:xfrm>
            <a:off x="523875" y="3054016"/>
            <a:ext cx="266700" cy="2667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CA" sz="1200" u="none" cap="none" strike="noStrike">
                <a:solidFill>
                  <a:srgbClr val="FFFFFF"/>
                </a:solidFill>
                <a:latin typeface="Arial"/>
                <a:ea typeface="Arial"/>
                <a:cs typeface="Arial"/>
                <a:sym typeface="Arial"/>
              </a:rPr>
              <a:t>5</a:t>
            </a:r>
            <a:endParaRPr b="1" i="0" sz="1200" u="none" cap="none" strike="noStrike">
              <a:solidFill>
                <a:srgbClr val="FFFFFF"/>
              </a:solidFill>
              <a:latin typeface="Arial"/>
              <a:ea typeface="Arial"/>
              <a:cs typeface="Arial"/>
              <a:sym typeface="Arial"/>
            </a:endParaRPr>
          </a:p>
        </p:txBody>
      </p:sp>
      <p:sp>
        <p:nvSpPr>
          <p:cNvPr id="159" name="Google Shape;159;p8"/>
          <p:cNvSpPr txBox="1"/>
          <p:nvPr/>
        </p:nvSpPr>
        <p:spPr>
          <a:xfrm>
            <a:off x="923925" y="3519384"/>
            <a:ext cx="80010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CA" sz="1400" u="none" cap="none" strike="noStrike">
                <a:solidFill>
                  <a:srgbClr val="333333"/>
                </a:solidFill>
                <a:latin typeface="Arial"/>
                <a:ea typeface="Arial"/>
                <a:cs typeface="Arial"/>
                <a:sym typeface="Arial"/>
              </a:rPr>
              <a:t>Recalculate and fill in missing </a:t>
            </a:r>
            <a:r>
              <a:rPr b="1" i="0" lang="en-CA" sz="1400" u="none" cap="none" strike="noStrike">
                <a:solidFill>
                  <a:srgbClr val="333333"/>
                </a:solidFill>
                <a:latin typeface="Arial"/>
                <a:ea typeface="Arial"/>
                <a:cs typeface="Arial"/>
                <a:sym typeface="Arial"/>
              </a:rPr>
              <a:t>Item</a:t>
            </a:r>
            <a:r>
              <a:rPr b="0" i="0" lang="en-CA" sz="1400" u="none" cap="none" strike="noStrike">
                <a:solidFill>
                  <a:srgbClr val="333333"/>
                </a:solidFill>
                <a:latin typeface="Arial"/>
                <a:ea typeface="Arial"/>
                <a:cs typeface="Arial"/>
                <a:sym typeface="Arial"/>
              </a:rPr>
              <a:t> and </a:t>
            </a:r>
            <a:r>
              <a:rPr b="1" i="0" lang="en-CA" sz="1400" u="none" cap="none" strike="noStrike">
                <a:solidFill>
                  <a:srgbClr val="333333"/>
                </a:solidFill>
                <a:latin typeface="Arial"/>
                <a:ea typeface="Arial"/>
                <a:cs typeface="Arial"/>
                <a:sym typeface="Arial"/>
              </a:rPr>
              <a:t>Price Per Unit</a:t>
            </a:r>
            <a:r>
              <a:rPr b="0" i="0" lang="en-CA" sz="1400" u="none" cap="none" strike="noStrike">
                <a:solidFill>
                  <a:srgbClr val="333333"/>
                </a:solidFill>
                <a:latin typeface="Arial"/>
                <a:ea typeface="Arial"/>
                <a:cs typeface="Arial"/>
                <a:sym typeface="Arial"/>
              </a:rPr>
              <a:t> values based on their fixed relationship</a:t>
            </a:r>
            <a:endParaRPr b="0" i="0" sz="1400" u="none" cap="none" strike="noStrike">
              <a:solidFill>
                <a:srgbClr val="333333"/>
              </a:solidFill>
              <a:latin typeface="Arial"/>
              <a:ea typeface="Arial"/>
              <a:cs typeface="Arial"/>
              <a:sym typeface="Arial"/>
            </a:endParaRPr>
          </a:p>
        </p:txBody>
      </p:sp>
      <p:sp>
        <p:nvSpPr>
          <p:cNvPr id="160" name="Google Shape;160;p8"/>
          <p:cNvSpPr/>
          <p:nvPr/>
        </p:nvSpPr>
        <p:spPr>
          <a:xfrm>
            <a:off x="0" y="5086350"/>
            <a:ext cx="9144000" cy="573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8"/>
          <p:cNvSpPr/>
          <p:nvPr/>
        </p:nvSpPr>
        <p:spPr>
          <a:xfrm>
            <a:off x="523875" y="3521741"/>
            <a:ext cx="266700" cy="2667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CA" sz="1200">
                <a:solidFill>
                  <a:srgbClr val="FFFFFF"/>
                </a:solidFill>
              </a:rPr>
              <a:t>6</a:t>
            </a:r>
            <a:endParaRPr b="1" i="0" sz="1200" u="none" cap="none" strike="noStrike">
              <a:solidFill>
                <a:srgbClr val="FFFFFF"/>
              </a:solidFill>
              <a:latin typeface="Arial"/>
              <a:ea typeface="Arial"/>
              <a:cs typeface="Arial"/>
              <a:sym typeface="Arial"/>
            </a:endParaRPr>
          </a:p>
        </p:txBody>
      </p:sp>
      <p:sp>
        <p:nvSpPr>
          <p:cNvPr id="162" name="Google Shape;162;p8"/>
          <p:cNvSpPr txBox="1"/>
          <p:nvPr/>
        </p:nvSpPr>
        <p:spPr>
          <a:xfrm>
            <a:off x="932651" y="2579389"/>
            <a:ext cx="80010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CA">
                <a:solidFill>
                  <a:srgbClr val="333333"/>
                </a:solidFill>
              </a:rPr>
              <a:t>C</a:t>
            </a:r>
            <a:r>
              <a:rPr b="0" i="0" lang="en-CA" sz="1400" cap="none" strike="noStrike">
                <a:solidFill>
                  <a:srgbClr val="333333"/>
                </a:solidFill>
                <a:latin typeface="Arial"/>
                <a:ea typeface="Arial"/>
                <a:cs typeface="Arial"/>
                <a:sym typeface="Arial"/>
              </a:rPr>
              <a:t>alculate and fill in missing </a:t>
            </a:r>
            <a:r>
              <a:rPr b="1" i="0" lang="en-CA" sz="1400" cap="none" strike="noStrike">
                <a:solidFill>
                  <a:srgbClr val="333333"/>
                </a:solidFill>
                <a:latin typeface="Arial"/>
                <a:ea typeface="Arial"/>
                <a:cs typeface="Arial"/>
                <a:sym typeface="Arial"/>
              </a:rPr>
              <a:t>Item</a:t>
            </a:r>
            <a:r>
              <a:rPr b="0" i="0" lang="en-CA" sz="1400" cap="none" strike="noStrike">
                <a:solidFill>
                  <a:srgbClr val="333333"/>
                </a:solidFill>
                <a:latin typeface="Arial"/>
                <a:ea typeface="Arial"/>
                <a:cs typeface="Arial"/>
                <a:sym typeface="Arial"/>
              </a:rPr>
              <a:t> and </a:t>
            </a:r>
            <a:r>
              <a:rPr b="1" i="0" lang="en-CA" sz="1400" cap="none" strike="noStrike">
                <a:solidFill>
                  <a:srgbClr val="333333"/>
                </a:solidFill>
                <a:latin typeface="Arial"/>
                <a:ea typeface="Arial"/>
                <a:cs typeface="Arial"/>
                <a:sym typeface="Arial"/>
              </a:rPr>
              <a:t>Price Per Unit</a:t>
            </a:r>
            <a:r>
              <a:rPr b="0" i="0" lang="en-CA" sz="1400" cap="none" strike="noStrike">
                <a:solidFill>
                  <a:srgbClr val="333333"/>
                </a:solidFill>
                <a:latin typeface="Arial"/>
                <a:ea typeface="Arial"/>
                <a:cs typeface="Arial"/>
                <a:sym typeface="Arial"/>
              </a:rPr>
              <a:t> values based on their fixed relationship</a:t>
            </a:r>
            <a:endParaRPr b="0" i="0" sz="1400" cap="none" strike="noStrike">
              <a:solidFill>
                <a:srgbClr val="333333"/>
              </a:solidFill>
              <a:latin typeface="Arial"/>
              <a:ea typeface="Arial"/>
              <a:cs typeface="Arial"/>
              <a:sym typeface="Arial"/>
            </a:endParaRPr>
          </a:p>
        </p:txBody>
      </p:sp>
      <p:sp>
        <p:nvSpPr>
          <p:cNvPr id="163" name="Google Shape;163;p8"/>
          <p:cNvSpPr/>
          <p:nvPr/>
        </p:nvSpPr>
        <p:spPr>
          <a:xfrm>
            <a:off x="50200" y="2359278"/>
            <a:ext cx="405900" cy="304800"/>
          </a:xfrm>
          <a:prstGeom prst="wedgeEllipseCallout">
            <a:avLst>
              <a:gd fmla="val 41698" name="adj1"/>
              <a:gd fmla="val 64756"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CA"/>
              <a:t>?</a:t>
            </a:r>
            <a:endParaRPr/>
          </a:p>
        </p:txBody>
      </p:sp>
      <p:sp>
        <p:nvSpPr>
          <p:cNvPr id="164" name="Google Shape;164;p8"/>
          <p:cNvSpPr/>
          <p:nvPr/>
        </p:nvSpPr>
        <p:spPr>
          <a:xfrm>
            <a:off x="50200" y="1920037"/>
            <a:ext cx="405900" cy="304800"/>
          </a:xfrm>
          <a:prstGeom prst="wedgeEllipseCallout">
            <a:avLst>
              <a:gd fmla="val 41698" name="adj1"/>
              <a:gd fmla="val 64756"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CA"/>
              <a:t>?</a:t>
            </a:r>
            <a:endParaRPr/>
          </a:p>
        </p:txBody>
      </p:sp>
      <p:sp>
        <p:nvSpPr>
          <p:cNvPr id="165" name="Google Shape;165;p8"/>
          <p:cNvSpPr/>
          <p:nvPr/>
        </p:nvSpPr>
        <p:spPr>
          <a:xfrm>
            <a:off x="50200" y="2865813"/>
            <a:ext cx="405900" cy="304800"/>
          </a:xfrm>
          <a:prstGeom prst="wedgeEllipseCallout">
            <a:avLst>
              <a:gd fmla="val 41698" name="adj1"/>
              <a:gd fmla="val 64756"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CA"/>
              <a:t>?</a:t>
            </a:r>
            <a:endParaRPr/>
          </a:p>
        </p:txBody>
      </p:sp>
      <p:sp>
        <p:nvSpPr>
          <p:cNvPr id="166" name="Google Shape;166;p8"/>
          <p:cNvSpPr txBox="1"/>
          <p:nvPr/>
        </p:nvSpPr>
        <p:spPr>
          <a:xfrm>
            <a:off x="922992" y="3942434"/>
            <a:ext cx="80010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CA">
                <a:solidFill>
                  <a:srgbClr val="333333"/>
                </a:solidFill>
              </a:rPr>
              <a:t>Add </a:t>
            </a:r>
            <a:r>
              <a:rPr b="1" lang="en-CA">
                <a:solidFill>
                  <a:srgbClr val="333333"/>
                </a:solidFill>
              </a:rPr>
              <a:t>Weekday</a:t>
            </a:r>
            <a:r>
              <a:rPr lang="en-CA">
                <a:solidFill>
                  <a:srgbClr val="333333"/>
                </a:solidFill>
              </a:rPr>
              <a:t> and </a:t>
            </a:r>
            <a:r>
              <a:rPr b="1" lang="en-CA">
                <a:solidFill>
                  <a:srgbClr val="333333"/>
                </a:solidFill>
              </a:rPr>
              <a:t>Month</a:t>
            </a:r>
            <a:r>
              <a:rPr lang="en-CA">
                <a:solidFill>
                  <a:srgbClr val="333333"/>
                </a:solidFill>
              </a:rPr>
              <a:t> column to analyze weekday and season trend</a:t>
            </a:r>
            <a:endParaRPr b="0" i="0" sz="1400" u="none" cap="none" strike="noStrike">
              <a:solidFill>
                <a:srgbClr val="333333"/>
              </a:solidFill>
              <a:latin typeface="Arial"/>
              <a:ea typeface="Arial"/>
              <a:cs typeface="Arial"/>
              <a:sym typeface="Arial"/>
            </a:endParaRPr>
          </a:p>
        </p:txBody>
      </p:sp>
      <p:sp>
        <p:nvSpPr>
          <p:cNvPr id="167" name="Google Shape;167;p8"/>
          <p:cNvSpPr/>
          <p:nvPr/>
        </p:nvSpPr>
        <p:spPr>
          <a:xfrm>
            <a:off x="522942" y="3969857"/>
            <a:ext cx="266700" cy="2667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CA" sz="1200">
                <a:solidFill>
                  <a:srgbClr val="FFFFFF"/>
                </a:solidFill>
              </a:rPr>
              <a:t>7</a:t>
            </a:r>
            <a:endParaRPr b="1" i="0" sz="1200" u="none" cap="none" strike="noStrike">
              <a:solidFill>
                <a:srgbClr val="FFFFFF"/>
              </a:solidFill>
              <a:latin typeface="Arial"/>
              <a:ea typeface="Arial"/>
              <a:cs typeface="Arial"/>
              <a:sym typeface="Arial"/>
            </a:endParaRPr>
          </a:p>
        </p:txBody>
      </p:sp>
      <p:sp>
        <p:nvSpPr>
          <p:cNvPr id="168" name="Google Shape;168;p8"/>
          <p:cNvSpPr txBox="1"/>
          <p:nvPr/>
        </p:nvSpPr>
        <p:spPr>
          <a:xfrm>
            <a:off x="922997" y="4417959"/>
            <a:ext cx="80010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CA">
                <a:solidFill>
                  <a:srgbClr val="333333"/>
                </a:solidFill>
              </a:rPr>
              <a:t>Replace missing values to median for </a:t>
            </a:r>
            <a:r>
              <a:rPr b="1" lang="en-CA">
                <a:solidFill>
                  <a:srgbClr val="333333"/>
                </a:solidFill>
              </a:rPr>
              <a:t>Quantity, Price Per Unit, and Total Spent</a:t>
            </a:r>
            <a:endParaRPr b="0" i="0" sz="1400" u="none" cap="none" strike="noStrike">
              <a:solidFill>
                <a:srgbClr val="333333"/>
              </a:solidFill>
              <a:latin typeface="Arial"/>
              <a:ea typeface="Arial"/>
              <a:cs typeface="Arial"/>
              <a:sym typeface="Arial"/>
            </a:endParaRPr>
          </a:p>
        </p:txBody>
      </p:sp>
      <p:sp>
        <p:nvSpPr>
          <p:cNvPr id="169" name="Google Shape;169;p8"/>
          <p:cNvSpPr/>
          <p:nvPr/>
        </p:nvSpPr>
        <p:spPr>
          <a:xfrm>
            <a:off x="522947" y="4445382"/>
            <a:ext cx="266700" cy="2667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CA" sz="1200">
                <a:solidFill>
                  <a:srgbClr val="FFFFFF"/>
                </a:solidFill>
              </a:rPr>
              <a:t>8</a:t>
            </a:r>
            <a:endParaRPr b="1" i="0" sz="1200" u="none" cap="none" strike="noStrike">
              <a:solidFill>
                <a:srgbClr val="FFFFFF"/>
              </a:solidFill>
              <a:latin typeface="Arial"/>
              <a:ea typeface="Arial"/>
              <a:cs typeface="Arial"/>
              <a:sym typeface="Arial"/>
            </a:endParaRPr>
          </a:p>
        </p:txBody>
      </p:sp>
      <p:sp>
        <p:nvSpPr>
          <p:cNvPr id="170" name="Google Shape;170;p8"/>
          <p:cNvSpPr/>
          <p:nvPr/>
        </p:nvSpPr>
        <p:spPr>
          <a:xfrm>
            <a:off x="50200" y="4236538"/>
            <a:ext cx="405900" cy="304800"/>
          </a:xfrm>
          <a:prstGeom prst="wedgeEllipseCallout">
            <a:avLst>
              <a:gd fmla="val 41698" name="adj1"/>
              <a:gd fmla="val 64756"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CA"/>
              <a: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